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258" r:id="rId3"/>
    <p:sldId id="264" r:id="rId4"/>
    <p:sldId id="260" r:id="rId5"/>
    <p:sldId id="270" r:id="rId6"/>
    <p:sldId id="261" r:id="rId7"/>
    <p:sldId id="283" r:id="rId8"/>
    <p:sldId id="284" r:id="rId9"/>
    <p:sldId id="285" r:id="rId10"/>
    <p:sldId id="262" r:id="rId11"/>
    <p:sldId id="275" r:id="rId12"/>
    <p:sldId id="276" r:id="rId13"/>
    <p:sldId id="277" r:id="rId14"/>
    <p:sldId id="271" r:id="rId15"/>
    <p:sldId id="286" r:id="rId16"/>
    <p:sldId id="265" r:id="rId17"/>
    <p:sldId id="279" r:id="rId18"/>
    <p:sldId id="280" r:id="rId19"/>
    <p:sldId id="281" r:id="rId20"/>
    <p:sldId id="266" r:id="rId21"/>
    <p:sldId id="267" r:id="rId22"/>
    <p:sldId id="269" r:id="rId23"/>
    <p:sldId id="263"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62" autoAdjust="0"/>
  </p:normalViewPr>
  <p:slideViewPr>
    <p:cSldViewPr>
      <p:cViewPr varScale="1">
        <p:scale>
          <a:sx n="29" d="100"/>
          <a:sy n="29" d="100"/>
        </p:scale>
        <p:origin x="1074" y="90"/>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01.04.2021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Здравствуйте!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Меня зовут Чепоков Елизар Сергеевич</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Тема моей курсовой работы Реализация многопользовательской компьютерной игры в жанре РПГ</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Научный руководитель преподаватель кафедры информационных технологий Виктор Валерьевич Лебедев</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8109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сравнения аналогов были выделены критерии, критерии со сравнением представлены на слайде.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Игры без продвижения по сюжету это мини игры</a:t>
            </a:r>
            <a:endParaRPr lang="ru-RU" b="0" dirty="0" smtClean="0">
              <a:effectLst/>
            </a:endParaRPr>
          </a:p>
          <a:p>
            <a:pPr rtl="0"/>
            <a:r>
              <a:rPr lang="ru-RU" b="0" dirty="0" smtClean="0">
                <a:effectLst/>
              </a:rPr>
              <a:t/>
            </a:r>
            <a:br>
              <a:rPr lang="ru-RU" b="0" dirty="0" smtClean="0">
                <a:effectLst/>
              </a:rPr>
            </a:br>
            <a:endParaRPr lang="ru-RU" dirty="0"/>
          </a:p>
        </p:txBody>
      </p:sp>
    </p:spTree>
    <p:extLst>
      <p:ext uri="{BB962C8B-B14F-4D97-AF65-F5344CB8AC3E}">
        <p14:creationId xmlns:p14="http://schemas.microsoft.com/office/powerpoint/2010/main" val="73513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основании сравнения был выделен перечень требований заимствованных у аналогов, так же были выбелены функциональные и нефункциональные требования</a:t>
            </a:r>
            <a:endParaRPr lang="ru-RU" b="0" dirty="0" smtClean="0">
              <a:effectLst/>
            </a:endParaRPr>
          </a:p>
          <a:p>
            <a:r>
              <a:rPr lang="ru-RU" dirty="0" smtClean="0"/>
              <a:t/>
            </a:r>
            <a:br>
              <a:rPr lang="ru-RU" dirty="0" smtClean="0"/>
            </a:br>
            <a:endParaRPr lang="ru-RU" dirty="0" smtClean="0"/>
          </a:p>
          <a:p>
            <a:endParaRPr lang="ru-RU" dirty="0"/>
          </a:p>
        </p:txBody>
      </p:sp>
    </p:spTree>
    <p:extLst>
      <p:ext uri="{BB962C8B-B14F-4D97-AF65-F5344CB8AC3E}">
        <p14:creationId xmlns:p14="http://schemas.microsoft.com/office/powerpoint/2010/main" val="403115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функциональных требований следует выделить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Система должна загружать выбранные пользователем игровые пространства;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Система должна предоставлять возможность передвижения пользователя по игровому пространству;</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взаимодействовать с пользователем и откликаться на его действия;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Система должна предоставлять пользователю возможность подключения к сети интернет;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Система должна оповещать пользователя при возникновении ошибок;</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давать пользователю возможность персонализации персонажа;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возможность выхода из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Уровни игры должны быть спроектированы с помощью фиксированной генерации;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08035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нефункциональных: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Интерфейс игры должен быть простым для восприятия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Архитектура системы должна позволять добавлять к нему дополнительные модули не нарушая работоспособность других модулей;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отвечать на запрос пользователя не более 5 секунд;</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Архитектура игровых пространств должна позволять добавлять к нему новые игровые пространства не нарушая целостность других игровых пространств;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предоставлять интуитивность в использовании пользователем;</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безопасность данных пользователей;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Система должна своевременно обновляться;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Система должна давать пользователю возможность изменять настройки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Система должна предоставлять возможность авторизации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Интерфейс системы должен быть читабельным и понятным для восприятия;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12. Система должна давать пользователю возможность принимать решения в игровом пространстве;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       13. Система должна предоставлять возможность запуска на слабых компьютерах;</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Так же на основании требований была построена Диаграмма прецедентов , диаграмма и описание прецедентов представлено в главе 2.1.1 на страницах с 18 по 24</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276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Программным обеспечением для создания игры был выбран движок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из-за большого количества документации, бесплатной лицензии и низкого порога вхождения.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В качестве инструмента для написания программного кода была выбрана среда </a:t>
            </a:r>
            <a:r>
              <a:rPr lang="ru-RU" sz="2200" b="0" i="0" u="none" strike="noStrike" dirty="0" err="1" smtClean="0">
                <a:effectLst/>
                <a:latin typeface="Helvetica Neue"/>
                <a:ea typeface="Helvetica Neue"/>
                <a:cs typeface="Helvetica Neue"/>
                <a:sym typeface="Helvetica Neue"/>
              </a:rPr>
              <a:t>Visual</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a:t>
            </a:r>
            <a:r>
              <a:rPr lang="ru-RU" sz="2200" b="0" i="0" u="none" strike="noStrike" dirty="0" smtClean="0">
                <a:effectLst/>
                <a:latin typeface="Helvetica Neue"/>
                <a:ea typeface="Helvetica Neue"/>
                <a:cs typeface="Helvetica Neue"/>
                <a:sym typeface="Helvetica Neue"/>
              </a:rPr>
              <a:t> 2019.</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реализации многопользовательского соединения было принято решение использовать встроенную библиотеку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Photon</a:t>
            </a:r>
            <a:r>
              <a:rPr lang="ru-RU" sz="2200" b="0" i="0" u="none" strike="noStrike" dirty="0" smtClean="0">
                <a:effectLst/>
                <a:latin typeface="Helvetica Neue"/>
                <a:ea typeface="Helvetica Neue"/>
                <a:cs typeface="Helvetica Neue"/>
                <a:sym typeface="Helvetica Neue"/>
              </a:rPr>
              <a:t>» как упрощенный вариант сетевого взаимодействия на начальном этапе разработки игры и построения рабочего макета игры. До 2018 года существовали и другие варианты для многопользовательского соединения, но данные варианты были удалены из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 отправлены на доработку компанией.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09856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представлена упрощенная версия алгоритма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алгоритм инициализируется после нажатия кнопки старта игры в главном меню и отображает заранее сохраненную модель персонажа по нулевым координатам уровня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При любом нажатии на кнопок любого из пользователей, данный алгоритм генерирует и отправляет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на сервер, после чего сервер перенаправляет данный файл пользователям основываясь на данных комнаты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данный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входят состояния персонажей, их положения по координатам </a:t>
            </a:r>
            <a:r>
              <a:rPr lang="ru-RU" sz="2200" b="0" i="0" u="none" strike="noStrike" dirty="0" err="1" smtClean="0">
                <a:effectLst/>
                <a:latin typeface="Helvetica Neue"/>
                <a:ea typeface="Helvetica Neue"/>
                <a:cs typeface="Helvetica Neue"/>
                <a:sym typeface="Helvetica Neue"/>
              </a:rPr>
              <a:t>xyz</a:t>
            </a:r>
            <a:r>
              <a:rPr lang="ru-RU" sz="2200" b="0" i="0" u="none" strike="noStrike" dirty="0" smtClean="0">
                <a:effectLst/>
                <a:latin typeface="Helvetica Neue"/>
                <a:ea typeface="Helvetica Neue"/>
                <a:cs typeface="Helvetica Neue"/>
                <a:sym typeface="Helvetica Neue"/>
              </a:rPr>
              <a:t>, состояние игрового пространства, а так же любые данные которые будут инициализированы внутри данного алгоритма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12302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алгоритм взаимодействия пользователя с игровым пространством , данный скрипт считывает нажатия на клавиши и изменяет состояние персонажа в зависимости от нажатых клавиш.</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48042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визуализации игрового пространства и написанных алгоритмов требуется проработать интерфейс  и визуальную составляющую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Слева представлен спроектированный результат интерфейса главного меню</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следующих версиях игры будет добавлена кнопка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игры для предоставления возможности пользователю играть </a:t>
            </a:r>
            <a:r>
              <a:rPr lang="ru-RU" sz="2200" b="0" i="0" u="none" strike="noStrike" dirty="0" err="1" smtClean="0">
                <a:effectLst/>
                <a:latin typeface="Helvetica Neue"/>
                <a:ea typeface="Helvetica Neue"/>
                <a:cs typeface="Helvetica Neue"/>
                <a:sym typeface="Helvetica Neue"/>
              </a:rPr>
              <a:t>оффлайн</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Справа представлено дополнительное меню для выбора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Предоставляется возможность либо создать новую игру, либо подключиться к уже имеющейся</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67249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интерфейс панели настроек для игры с различными элементами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а так же дополнительное меню выхода из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6952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b="0" i="0" u="none" strike="noStrike" dirty="0" smtClean="0">
                <a:effectLst/>
                <a:latin typeface="Helvetica Neue"/>
                <a:ea typeface="Helvetica Neue"/>
                <a:cs typeface="Helvetica Neue"/>
                <a:sym typeface="Helvetica Neue"/>
              </a:rPr>
              <a:t>На данном слайде представлен вариант визуализации игрового пространства в программном обеспечении </a:t>
            </a:r>
            <a:r>
              <a:rPr lang="ru-RU" sz="2200" b="0" i="0" u="none" strike="noStrike" dirty="0" err="1" smtClean="0">
                <a:effectLst/>
                <a:latin typeface="Helvetica Neue"/>
                <a:ea typeface="Helvetica Neue"/>
                <a:cs typeface="Helvetica Neue"/>
                <a:sym typeface="Helvetica Neue"/>
              </a:rPr>
              <a:t>blender</a:t>
            </a:r>
            <a:r>
              <a:rPr lang="ru-RU" sz="2200" b="0" i="0" u="none" strike="noStrike" dirty="0" smtClean="0">
                <a:effectLst/>
                <a:latin typeface="Helvetica Neue"/>
                <a:ea typeface="Helvetica Neue"/>
                <a:cs typeface="Helvetica Neue"/>
                <a:sym typeface="Helvetica Neue"/>
              </a:rPr>
              <a:t>, а так же визуализация персонажа игры</a:t>
            </a:r>
            <a:endParaRPr lang="ru-RU" dirty="0"/>
          </a:p>
        </p:txBody>
      </p:sp>
    </p:spTree>
    <p:extLst>
      <p:ext uri="{BB962C8B-B14F-4D97-AF65-F5344CB8AC3E}">
        <p14:creationId xmlns:p14="http://schemas.microsoft.com/office/powerpoint/2010/main" val="10908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данный доклад будет состоять из следующих частей: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91910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После написания программного кода в результате были реализованы основные функции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Этап тестирования является завершающим этапом создания программного продукта, который позволяет выявить проблемы и в последующем решить их при помощи отладки.</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Тестирование программы проводилось с помощью группы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 и учащихся НИУ «ВШЭ-Пермь», добровольно согласившихся на участие, с использованием технологий черного и белого ящиков </a:t>
            </a:r>
            <a:endParaRPr lang="ru-RU" b="0" dirty="0" smtClean="0">
              <a:effectLst/>
            </a:endParaRPr>
          </a:p>
          <a:p>
            <a:endParaRPr lang="ru-RU" dirty="0" smtClean="0"/>
          </a:p>
          <a:p>
            <a:pPr rtl="0"/>
            <a:r>
              <a:rPr lang="ru-RU" sz="2200" b="0" i="0" u="none" strike="noStrike" dirty="0" smtClean="0">
                <a:effectLst/>
                <a:latin typeface="Helvetica Neue"/>
                <a:ea typeface="Helvetica Neue"/>
                <a:cs typeface="Helvetica Neue"/>
                <a:sym typeface="Helvetica Neue"/>
              </a:rPr>
              <a:t>Так же было проведено интеграционное тестирование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После глобальных изменений программы добавлялись и использовались юнит тесты</a:t>
            </a:r>
            <a:endParaRPr lang="ru-RU" b="0" dirty="0" smtClean="0">
              <a:effectLst/>
            </a:endParaRPr>
          </a:p>
          <a:p>
            <a:r>
              <a:rPr lang="ru-RU" dirty="0" smtClean="0"/>
              <a:t/>
            </a:r>
            <a:br>
              <a:rPr lang="ru-RU" dirty="0" smtClean="0"/>
            </a:br>
            <a:r>
              <a:rPr lang="ru-RU" dirty="0" smtClean="0"/>
              <a:t/>
            </a:r>
            <a:br>
              <a:rPr lang="ru-RU" dirty="0" smtClean="0"/>
            </a:br>
            <a:endParaRPr lang="ru-RU" dirty="0"/>
          </a:p>
        </p:txBody>
      </p:sp>
    </p:spTree>
    <p:extLst>
      <p:ext uri="{BB962C8B-B14F-4D97-AF65-F5344CB8AC3E}">
        <p14:creationId xmlns:p14="http://schemas.microsoft.com/office/powerpoint/2010/main" val="231626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 результату проделанной работы, была разработана тестовая версия многопользовательской игры в жанре «RPG».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Для этого</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проанализированы, сопоставлены и выбран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изучены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опрос в ходе тестирования и проанализированы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Была написана пользовательская документация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Было проведено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внесены изменения на основании выявленных недочетов на этапе тестирования.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Программу возможно усовершенствовать, добавив дополнительное количество уровней, дописав недостающие части алгоритмов, дорисовав текстуры и усложнив игровой процесс. Так же можно добавить поддержку разных языков.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течении работы над программой были улучшены навыки ООП и познания в сфере разработки игр, улучшены познания интернет коммуникации программного продукта и его связи с разными клиентами,  а также усовершенствован навык проектирования программного продукта и его анализа.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Положительным итогом проведенной работы является усовершенствование навыков написания программ на объектно-ориентированном языке программирования C# и создания игр под </a:t>
            </a:r>
            <a:r>
              <a:rPr lang="ru-RU" sz="2200" b="0" i="0" u="none" strike="noStrike" dirty="0" err="1" smtClean="0">
                <a:effectLst/>
                <a:latin typeface="Helvetica Neue"/>
                <a:ea typeface="Helvetica Neue"/>
                <a:cs typeface="Helvetica Neue"/>
                <a:sym typeface="Helvetica Neue"/>
              </a:rPr>
              <a:t>Windows</a:t>
            </a:r>
            <a:r>
              <a:rPr lang="ru-RU" sz="2200" b="0" i="0" u="none" strike="noStrike" dirty="0" smtClean="0">
                <a:effectLst/>
                <a:latin typeface="Helvetica Neue"/>
                <a:ea typeface="Helvetica Neue"/>
                <a:cs typeface="Helvetica Neue"/>
                <a:sym typeface="Helvetica Neue"/>
              </a:rPr>
              <a:t> и </a:t>
            </a:r>
            <a:r>
              <a:rPr lang="ru-RU" sz="2200" b="0" i="0" u="none" strike="noStrike" dirty="0" err="1" smtClean="0">
                <a:effectLst/>
                <a:latin typeface="Helvetica Neue"/>
                <a:ea typeface="Helvetica Neue"/>
                <a:cs typeface="Helvetica Neue"/>
                <a:sym typeface="Helvetica Neue"/>
              </a:rPr>
              <a:t>MacOS</a:t>
            </a:r>
            <a:r>
              <a:rPr lang="ru-RU" sz="2200" b="0" i="0" u="none" strike="noStrike" dirty="0" smtClean="0">
                <a:effectLst/>
                <a:latin typeface="Helvetica Neue"/>
                <a:ea typeface="Helvetica Neue"/>
                <a:cs typeface="Helvetica Neue"/>
                <a:sym typeface="Helvetica Neue"/>
              </a:rPr>
              <a:t>. </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146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В настоящее время компьютерные игры все глубже проникают в повседневную жизнь человека а также увеличивают свою суммарную рыночную стоимость по всему миру. Во время пандемии игры стали не только способом расслабиться после рабочего дня, но и местом для встречи с друзьями и совместного времяпровождения. За 2020 год количество людей, которые начали играть в игры увеличилось в 1,5 раза и преодолело отметку в 3 миллиарда человек, а рыночная стоимость игровой индустрии увеличилась на 20% (до 174,9 миллиарда долларов) по сравнению с 2019 годом. Во время пандемии игры стали неотъемлемой частью досуга для 40% населения земли и количество новых пользователей будет расти с каждым годом. </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Актуальность данной проблемы заключается в том что данный поток новых пользователей в игровую индустрию повысил спрос на многопользовательские игры и игровой рынок не в состоянии полностью покрыть возросший спрос на игры с многопользовательским режимом.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Так же большинство многопользовательских игр являются платными и требовательными к характеристикам устройства, на котором будет запущена игра.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Именно поэтому разработка многопользовательской игры в жанре РПГ актуальная тема.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53863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Объектом данного исследования являются компьютерные игры в жанре «RPG»</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Предметом исследования </a:t>
            </a:r>
            <a:r>
              <a:rPr lang="ru-RU" sz="2200" b="0" i="0" u="none" strike="noStrike" dirty="0" err="1" smtClean="0">
                <a:effectLst/>
                <a:latin typeface="Helvetica Neue"/>
                <a:ea typeface="Helvetica Neue"/>
                <a:cs typeface="Helvetica Neue"/>
                <a:sym typeface="Helvetica Neue"/>
              </a:rPr>
              <a:t>исследования</a:t>
            </a:r>
            <a:r>
              <a:rPr lang="ru-RU" sz="2200" b="0" i="0" u="none" strike="noStrike" dirty="0" smtClean="0">
                <a:effectLst/>
                <a:latin typeface="Helvetica Neue"/>
                <a:ea typeface="Helvetica Neue"/>
                <a:cs typeface="Helvetica Neue"/>
                <a:sym typeface="Helvetica Neue"/>
              </a:rPr>
              <a:t> является разработка алгоритма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Целью данной работы является разработка компьютерной игры в жанре «RPG» с наличием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достижения указанной цели необходимо решить следующие задачи: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Провести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Проанализировать, сравнить и выбрать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Изучить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Спроектировать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Спроектировать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Провести опрос и проанализировать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Реализовать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Реализовать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Написать пользовательскую документацию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Провести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Внести изменения на основании выявленных недочетов на этапе тестирования.</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Степень разработанности данной темы находится на среднем уровне, так как не считая многопользовательские игры с локальным подключением (то есть в пределах одной комнаты или одной </a:t>
            </a:r>
            <a:r>
              <a:rPr lang="ru-RU" sz="2200" b="0" i="0" u="none" strike="noStrike" dirty="0" err="1" smtClean="0">
                <a:effectLst/>
                <a:latin typeface="Helvetica Neue"/>
                <a:ea typeface="Helvetica Neue"/>
                <a:cs typeface="Helvetica Neue"/>
                <a:sym typeface="Helvetica Neue"/>
              </a:rPr>
              <a:t>wifi</a:t>
            </a:r>
            <a:r>
              <a:rPr lang="ru-RU" sz="2200" b="0" i="0" u="none" strike="noStrike" dirty="0" smtClean="0">
                <a:effectLst/>
                <a:latin typeface="Helvetica Neue"/>
                <a:ea typeface="Helvetica Neue"/>
                <a:cs typeface="Helvetica Neue"/>
                <a:sym typeface="Helvetica Neue"/>
              </a:rPr>
              <a:t> точки доступа) существует на данный момент всего 1034 игры из которых только 652 являются бесплатными или условно бесплатными (в игре есть контент который можно купить за деньги) 832 являются требовательными к устройству (то есть запускаются только на новых дорогих комплектующих) 283 являются кроссплатформенными (то есть </a:t>
            </a:r>
            <a:r>
              <a:rPr lang="ru-RU" sz="2200" b="0" i="0" u="none" strike="noStrike" dirty="0" err="1" smtClean="0">
                <a:effectLst/>
                <a:latin typeface="Helvetica Neue"/>
                <a:ea typeface="Helvetica Neue"/>
                <a:cs typeface="Helvetica Neue"/>
                <a:sym typeface="Helvetica Neue"/>
              </a:rPr>
              <a:t>есть</a:t>
            </a:r>
            <a:r>
              <a:rPr lang="ru-RU" sz="2200" b="0" i="0" u="none" strike="noStrike" dirty="0" smtClean="0">
                <a:effectLst/>
                <a:latin typeface="Helvetica Neue"/>
                <a:ea typeface="Helvetica Neue"/>
                <a:cs typeface="Helvetica Neue"/>
                <a:sym typeface="Helvetica Neue"/>
              </a:rPr>
              <a:t> возможность запуска как на компьютере так и на мобильном устройстве так и на других системах) и 206 имеют возможность подключения 3 и более игроков. Также алгоритмы для онлайн подключения недостаточно разработаны так как компании разработчики держат свои алгоритмы в тайне, для </a:t>
            </a:r>
            <a:r>
              <a:rPr lang="ru-RU" sz="2200" b="0" i="0" u="none" strike="noStrike" dirty="0" err="1" smtClean="0">
                <a:effectLst/>
                <a:latin typeface="Helvetica Neue"/>
                <a:ea typeface="Helvetica Neue"/>
                <a:cs typeface="Helvetica Neue"/>
                <a:sym typeface="Helvetica Neue"/>
              </a:rPr>
              <a:t>избежания</a:t>
            </a:r>
            <a:r>
              <a:rPr lang="ru-RU" sz="2200" b="0" i="0" u="none" strike="noStrike" dirty="0" smtClean="0">
                <a:effectLst/>
                <a:latin typeface="Helvetica Neue"/>
                <a:ea typeface="Helvetica Neue"/>
                <a:cs typeface="Helvetica Neue"/>
                <a:sym typeface="Helvetica Neue"/>
              </a:rPr>
              <a:t> нечестной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На этапе анализа используются такие методы исследования, как абстракция и декомпозиция для представления объекта в виде системы. Для описания взаимодействия всех элементов системы используются объектно-ориентированный анализ и проектирование.</a:t>
            </a:r>
            <a:endParaRPr lang="ru-RU" b="0" dirty="0" smtClean="0">
              <a:effectLst/>
            </a:endParaRPr>
          </a:p>
          <a:p>
            <a:r>
              <a:rPr lang="ru-RU" dirty="0" smtClean="0"/>
              <a:t/>
            </a:r>
            <a:br>
              <a:rPr lang="ru-RU" dirty="0" smtClean="0"/>
            </a:br>
            <a:r>
              <a:rPr lang="ru-RU" sz="2200" dirty="0" smtClean="0">
                <a:effectLst/>
                <a:latin typeface="Helvetica Neue"/>
                <a:ea typeface="Helvetica Neue"/>
                <a:cs typeface="Helvetica Neue"/>
                <a:sym typeface="Helvetica Neue"/>
              </a:rPr>
              <a:t>Практической значимостью данной работы является расширение знаний в области разработки компьютерных игр и разработки алгоритмов для многопользовательских игр, а также создание многопользовательской игры с возможной последующей публикацией на сервисах дистрибуции игр. </a:t>
            </a:r>
            <a:endParaRPr lang="ru-RU" dirty="0"/>
          </a:p>
        </p:txBody>
      </p:sp>
    </p:spTree>
    <p:extLst>
      <p:ext uri="{BB962C8B-B14F-4D97-AF65-F5344CB8AC3E}">
        <p14:creationId xmlns:p14="http://schemas.microsoft.com/office/powerpoint/2010/main" val="158151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Компьютерная ролевая игра или РПГ - жанр компьютерных игр, </a:t>
            </a:r>
            <a:r>
              <a:rPr lang="ru-RU" sz="2200" b="0" i="0" u="none" strike="noStrike" dirty="0" err="1" smtClean="0">
                <a:effectLst/>
                <a:latin typeface="Helvetica Neue"/>
                <a:ea typeface="Helvetica Neue"/>
                <a:cs typeface="Helvetica Neue"/>
                <a:sym typeface="Helvetica Neue"/>
              </a:rPr>
              <a:t>основывающися</a:t>
            </a:r>
            <a:r>
              <a:rPr lang="ru-RU" sz="2200" b="0" i="0" u="none" strike="noStrike" dirty="0" smtClean="0">
                <a:effectLst/>
                <a:latin typeface="Helvetica Neue"/>
                <a:ea typeface="Helvetica Neue"/>
                <a:cs typeface="Helvetica Neue"/>
                <a:sym typeface="Helvetica Neue"/>
              </a:rPr>
              <a:t> на элементах игрового процесса традиционных настольных ролевых игр. В игре предоставленного жанра игрок управляет одним или несколькими персонажами, любой из которых описан набором численных характеристик, списком способностей и умений таких как очки здоровья, показатели силы, ловкости и т. п.[9]</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 признаков данного жанра выделяют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Ролевая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Исследование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Сюжет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Боевая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Подробнее признаки описаны в отчете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жанр для игры был выбран из-за предоставляемой вариативности в создании проектов а также из-за предоставляемой возможности пользователю настраивать игровой процесс под себя, что позволяет сильнее погружаться в игру.</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построения графического окружения в играх различают 4 основных вида: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Текстовая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Двумерная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Изометрическая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Трехмерная графика</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текстовая графика является устаревшей разновидностью двумерной графики и не подходит для реализации современной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изометрическая графика подходит для проектов с большим миром , так как создает иллюзию трехмерного пространства, данный вид визуализации не подходит из-за ограничений в создании игровых пространств, при будущем развитии локаций нельзя будет изменять положение камеры и настройки светового окружения.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Таким образом был выбран вариант трехмерного графического окружения и двумерное графика для визуализации некоторых игровых элементов.</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создания игрового пространства различают процедурную и фиксированную генерацию, Для процедурной генерации свойственно автоматическое создание и возведение игрового пространства с использованием алгоритмов. Фиксированная генерация используется чаще, так как при таком варианте игру возможно спроектировать так, чтобы гарантировать её прохождение.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При наличии многопользовательской игры фиксированная генерация преобладает, так как процедурная генерация может облегчить игровой процесс для некоторых пользователей, что будет являться нечестным по отношению с остальными пользователями.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7599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выявления преимуществ разрабатываемой игры был проведен анализ игр-аналогов и выявлены их преимущества и недостатки. из игр аналогов были выделены следующие:</a:t>
            </a:r>
            <a:endParaRPr lang="ru-RU" b="0" dirty="0" smtClean="0">
              <a:effectLst/>
            </a:endParaRPr>
          </a:p>
          <a:p>
            <a:pPr rtl="0"/>
            <a:r>
              <a:rPr lang="ru-RU" b="0" dirty="0" smtClean="0">
                <a:effectLst/>
              </a:rPr>
              <a:t/>
            </a:r>
            <a:br>
              <a:rPr lang="ru-RU" b="0" dirty="0" smtClean="0">
                <a:effectLst/>
              </a:rPr>
            </a:br>
            <a:r>
              <a:rPr lang="ru-RU" sz="2200" b="0" i="0" u="none" strike="noStrike" dirty="0" err="1" smtClean="0">
                <a:effectLst/>
                <a:latin typeface="Helvetica Neue"/>
                <a:ea typeface="Helvetica Neue"/>
                <a:cs typeface="Helvetica Neue"/>
                <a:sym typeface="Helvetica Neue"/>
              </a:rPr>
              <a:t>Enter</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the</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Gungeon</a:t>
            </a:r>
            <a:r>
              <a:rPr lang="ru-RU" sz="2200" b="0" i="0" u="none" strike="noStrike" dirty="0" smtClean="0">
                <a:effectLst/>
                <a:latin typeface="Helvetica Neue"/>
                <a:ea typeface="Helvetica Neue"/>
                <a:cs typeface="Helvetica Neue"/>
                <a:sym typeface="Helvetica Neue"/>
              </a:rPr>
              <a:t> – компьютерная игра в жанрах «RPG» и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 с видом сверху, выпущенная 5 апреля 2016.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преимуществ стоит выделить возможность запуска игры на слабых компьютерах, а так же захватывающий игровой процесс и интерфейс игры. К минусам относятся отсутствие полноценной многопользовательской игры, отсутствие сюжета и отсутствие полноценной персонализации персонажа,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20083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Darkest</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Dungeon</a:t>
            </a:r>
            <a:r>
              <a:rPr lang="ru-RU" sz="2200" b="0" i="0" u="none" strike="noStrike" dirty="0" smtClean="0">
                <a:effectLst/>
                <a:latin typeface="Helvetica Neue"/>
                <a:ea typeface="Helvetica Neue"/>
                <a:cs typeface="Helvetica Neue"/>
                <a:sym typeface="Helvetica Neue"/>
              </a:rPr>
              <a:t> – компьютерная ролевая игра с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-элементами, разработанная и выпущенная независимой канадской студией </a:t>
            </a:r>
            <a:r>
              <a:rPr lang="ru-RU" sz="2200" b="0" i="0" u="none" strike="noStrike" dirty="0" err="1" smtClean="0">
                <a:effectLst/>
                <a:latin typeface="Helvetica Neue"/>
                <a:ea typeface="Helvetica Neue"/>
                <a:cs typeface="Helvetica Neue"/>
                <a:sym typeface="Helvetica Neue"/>
              </a:rPr>
              <a:t>Red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Hook</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Studios</a:t>
            </a:r>
            <a:r>
              <a:rPr lang="ru-RU" sz="2200" b="0" i="0" u="none" strike="noStrike" dirty="0" smtClean="0">
                <a:effectLst/>
                <a:latin typeface="Helvetica Neue"/>
                <a:ea typeface="Helvetica Neue"/>
                <a:cs typeface="Helvetica Neue"/>
                <a:sym typeface="Helvetica Neue"/>
              </a:rPr>
              <a:t> 19 января 2016 года.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К плюсам данной игры стоит отнести полное соответствие жанру «RPG» и возможность запускать игру в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режиме. Из минусов стоит выделить отсутствие многопользовательской игры, малая вариативность игрового процесса и отсутствие персонализации,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84056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World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of</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Warcraft</a:t>
            </a:r>
            <a:r>
              <a:rPr lang="ru-RU" sz="2200" b="0" i="0" u="none" strike="noStrike" dirty="0" smtClean="0">
                <a:effectLst/>
                <a:latin typeface="Helvetica Neue"/>
                <a:ea typeface="Helvetica Neue"/>
                <a:cs typeface="Helvetica Neue"/>
                <a:sym typeface="Helvetica Neue"/>
              </a:rPr>
              <a:t> – глобальная многопользовательская ролевая онлайн-игра, созданная и издаваемая компанией </a:t>
            </a:r>
            <a:r>
              <a:rPr lang="ru-RU" sz="2200" b="0" i="0" u="none" strike="noStrike" dirty="0" err="1" smtClean="0">
                <a:effectLst/>
                <a:latin typeface="Helvetica Neue"/>
                <a:ea typeface="Helvetica Neue"/>
                <a:cs typeface="Helvetica Neue"/>
                <a:sym typeface="Helvetica Neue"/>
              </a:rPr>
              <a:t>Blizzard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Entertainment</a:t>
            </a:r>
            <a:r>
              <a:rPr lang="ru-RU" sz="2200" b="0" i="0" u="none" strike="noStrike" dirty="0" smtClean="0">
                <a:effectLst/>
                <a:latin typeface="Helvetica Neue"/>
                <a:ea typeface="Helvetica Neue"/>
                <a:cs typeface="Helvetica Neue"/>
                <a:sym typeface="Helvetica Neue"/>
              </a:rPr>
              <a:t> с 23 ноября 2004 года. К плюсам данной игры стоит отнести возможность многопользовательской игры и обширную персонализацию персонажа. Из минусов преобладают отсутствие возможности запуска на слабых компьютерах, а также условная бесплатность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03171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Genshin</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Impact</a:t>
            </a:r>
            <a:r>
              <a:rPr lang="ru-RU" sz="2200" b="0" i="0" u="none" strike="noStrike" dirty="0" smtClean="0">
                <a:effectLst/>
                <a:latin typeface="Helvetica Neue"/>
                <a:ea typeface="Helvetica Neue"/>
                <a:cs typeface="Helvetica Neue"/>
                <a:sym typeface="Helvetica Neue"/>
              </a:rPr>
              <a:t> – компьютерная игра в жанре </a:t>
            </a:r>
            <a:r>
              <a:rPr lang="ru-RU" sz="2200" b="0" i="0" u="none" strike="noStrike" dirty="0" err="1" smtClean="0">
                <a:effectLst/>
                <a:latin typeface="Helvetica Neue"/>
                <a:ea typeface="Helvetica Neue"/>
                <a:cs typeface="Helvetica Neue"/>
                <a:sym typeface="Helvetica Neue"/>
              </a:rPr>
              <a:t>Action-adventure</a:t>
            </a:r>
            <a:r>
              <a:rPr lang="ru-RU" sz="2200" b="0" i="0" u="none" strike="noStrike" dirty="0" smtClean="0">
                <a:effectLst/>
                <a:latin typeface="Helvetica Neue"/>
                <a:ea typeface="Helvetica Neue"/>
                <a:cs typeface="Helvetica Neue"/>
                <a:sym typeface="Helvetica Neue"/>
              </a:rPr>
              <a:t> с открытым миром и элементами RPG, разработанная китайской компанией </a:t>
            </a:r>
            <a:r>
              <a:rPr lang="ru-RU" sz="2200" b="0" i="0" u="none" strike="noStrike" dirty="0" err="1" smtClean="0">
                <a:effectLst/>
                <a:latin typeface="Helvetica Neue"/>
                <a:ea typeface="Helvetica Neue"/>
                <a:cs typeface="Helvetica Neue"/>
                <a:sym typeface="Helvetica Neue"/>
              </a:rPr>
              <a:t>miHoYo</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Limited</a:t>
            </a:r>
            <a:r>
              <a:rPr lang="ru-RU" sz="2200" b="0" i="0" u="none" strike="noStrike" dirty="0" smtClean="0">
                <a:effectLst/>
                <a:latin typeface="Helvetica Neue"/>
                <a:ea typeface="Helvetica Neue"/>
                <a:cs typeface="Helvetica Neue"/>
                <a:sym typeface="Helvetica Neue"/>
              </a:rPr>
              <a:t> в 2020. Игра была создана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плюсов стоит выделить возможность бесплатной игры, возможность запуска на слабых компьютерах и мобильных устройствах, а также проработанный сюжет. К минусам относятся урезанный вариант многопользовательской игры и отсутствие полноценной персонализации персонажа.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81759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30.png"/><Relationship Id="rId26" Type="http://schemas.openxmlformats.org/officeDocument/2006/relationships/slide" Target="slide10.xml"/><Relationship Id="rId39" Type="http://schemas.openxmlformats.org/officeDocument/2006/relationships/image" Target="../media/image37.png"/><Relationship Id="rId21" Type="http://schemas.openxmlformats.org/officeDocument/2006/relationships/image" Target="../media/image31.png"/><Relationship Id="rId34" Type="http://schemas.microsoft.com/office/2007/relationships/hdphoto" Target="../media/hdphoto11.wdp"/><Relationship Id="rId42" Type="http://schemas.openxmlformats.org/officeDocument/2006/relationships/image" Target="../media/image38.png"/><Relationship Id="rId47" Type="http://schemas.openxmlformats.org/officeDocument/2006/relationships/slide" Target="slide17.xml"/><Relationship Id="rId50" Type="http://schemas.openxmlformats.org/officeDocument/2006/relationships/slide" Target="slide18.xml"/><Relationship Id="rId55" Type="http://schemas.microsoft.com/office/2007/relationships/hdphoto" Target="../media/hdphoto18.wdp"/><Relationship Id="rId7" Type="http://schemas.microsoft.com/office/2007/relationships/hdphoto" Target="../media/hdphoto2.wdp"/><Relationship Id="rId2" Type="http://schemas.openxmlformats.org/officeDocument/2006/relationships/slide" Target="slide2.xml"/><Relationship Id="rId16" Type="http://schemas.microsoft.com/office/2007/relationships/hdphoto" Target="../media/hdphoto5.wdp"/><Relationship Id="rId29" Type="http://schemas.openxmlformats.org/officeDocument/2006/relationships/slide" Target="slide11.xml"/><Relationship Id="rId11" Type="http://schemas.openxmlformats.org/officeDocument/2006/relationships/slide" Target="slide5.xml"/><Relationship Id="rId24" Type="http://schemas.openxmlformats.org/officeDocument/2006/relationships/image" Target="../media/image32.png"/><Relationship Id="rId32" Type="http://schemas.openxmlformats.org/officeDocument/2006/relationships/slide" Target="slide12.xml"/><Relationship Id="rId37" Type="http://schemas.microsoft.com/office/2007/relationships/hdphoto" Target="../media/hdphoto12.wdp"/><Relationship Id="rId40" Type="http://schemas.microsoft.com/office/2007/relationships/hdphoto" Target="../media/hdphoto13.wdp"/><Relationship Id="rId45" Type="http://schemas.openxmlformats.org/officeDocument/2006/relationships/image" Target="../media/image39.png"/><Relationship Id="rId53" Type="http://schemas.openxmlformats.org/officeDocument/2006/relationships/slide" Target="slide19.xml"/><Relationship Id="rId58" Type="http://schemas.microsoft.com/office/2007/relationships/hdphoto" Target="../media/hdphoto19.wdp"/><Relationship Id="rId5" Type="http://schemas.openxmlformats.org/officeDocument/2006/relationships/slide" Target="slide3.xml"/><Relationship Id="rId61" Type="http://schemas.microsoft.com/office/2007/relationships/hdphoto" Target="../media/hdphoto20.wdp"/><Relationship Id="rId19" Type="http://schemas.microsoft.com/office/2007/relationships/hdphoto" Target="../media/hdphoto6.wdp"/><Relationship Id="rId14" Type="http://schemas.openxmlformats.org/officeDocument/2006/relationships/slide" Target="slide6.xml"/><Relationship Id="rId22" Type="http://schemas.microsoft.com/office/2007/relationships/hdphoto" Target="../media/hdphoto7.wdp"/><Relationship Id="rId27" Type="http://schemas.openxmlformats.org/officeDocument/2006/relationships/image" Target="../media/image33.png"/><Relationship Id="rId30" Type="http://schemas.openxmlformats.org/officeDocument/2006/relationships/image" Target="../media/image34.png"/><Relationship Id="rId35" Type="http://schemas.openxmlformats.org/officeDocument/2006/relationships/slide" Target="slide13.xml"/><Relationship Id="rId43" Type="http://schemas.microsoft.com/office/2007/relationships/hdphoto" Target="../media/hdphoto14.wdp"/><Relationship Id="rId48" Type="http://schemas.openxmlformats.org/officeDocument/2006/relationships/image" Target="../media/image40.png"/><Relationship Id="rId56" Type="http://schemas.openxmlformats.org/officeDocument/2006/relationships/slide" Target="slide20.xml"/><Relationship Id="rId8" Type="http://schemas.openxmlformats.org/officeDocument/2006/relationships/slide" Target="slide4.xml"/><Relationship Id="rId51" Type="http://schemas.openxmlformats.org/officeDocument/2006/relationships/image" Target="../media/image41.png"/><Relationship Id="rId3" Type="http://schemas.openxmlformats.org/officeDocument/2006/relationships/image" Target="../media/image25.png"/><Relationship Id="rId12" Type="http://schemas.openxmlformats.org/officeDocument/2006/relationships/image" Target="../media/image28.png"/><Relationship Id="rId17" Type="http://schemas.openxmlformats.org/officeDocument/2006/relationships/slide" Target="slide7.xml"/><Relationship Id="rId25" Type="http://schemas.microsoft.com/office/2007/relationships/hdphoto" Target="../media/hdphoto8.wdp"/><Relationship Id="rId33" Type="http://schemas.openxmlformats.org/officeDocument/2006/relationships/image" Target="../media/image35.png"/><Relationship Id="rId38" Type="http://schemas.openxmlformats.org/officeDocument/2006/relationships/slide" Target="slide14.xml"/><Relationship Id="rId46" Type="http://schemas.microsoft.com/office/2007/relationships/hdphoto" Target="../media/hdphoto15.wdp"/><Relationship Id="rId59" Type="http://schemas.openxmlformats.org/officeDocument/2006/relationships/slide" Target="slide21.xml"/><Relationship Id="rId20" Type="http://schemas.openxmlformats.org/officeDocument/2006/relationships/slide" Target="slide8.xml"/><Relationship Id="rId41" Type="http://schemas.openxmlformats.org/officeDocument/2006/relationships/slide" Target="slide15.xml"/><Relationship Id="rId54"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6.png"/><Relationship Id="rId15" Type="http://schemas.openxmlformats.org/officeDocument/2006/relationships/image" Target="../media/image29.png"/><Relationship Id="rId23" Type="http://schemas.openxmlformats.org/officeDocument/2006/relationships/slide" Target="slide9.xml"/><Relationship Id="rId28" Type="http://schemas.microsoft.com/office/2007/relationships/hdphoto" Target="../media/hdphoto9.wdp"/><Relationship Id="rId36" Type="http://schemas.openxmlformats.org/officeDocument/2006/relationships/image" Target="../media/image36.png"/><Relationship Id="rId49" Type="http://schemas.microsoft.com/office/2007/relationships/hdphoto" Target="../media/hdphoto16.wdp"/><Relationship Id="rId57" Type="http://schemas.openxmlformats.org/officeDocument/2006/relationships/image" Target="../media/image43.png"/><Relationship Id="rId10" Type="http://schemas.microsoft.com/office/2007/relationships/hdphoto" Target="../media/hdphoto3.wdp"/><Relationship Id="rId31" Type="http://schemas.microsoft.com/office/2007/relationships/hdphoto" Target="../media/hdphoto10.wdp"/><Relationship Id="rId44" Type="http://schemas.openxmlformats.org/officeDocument/2006/relationships/slide" Target="slide16.xml"/><Relationship Id="rId52" Type="http://schemas.microsoft.com/office/2007/relationships/hdphoto" Target="../media/hdphoto17.wdp"/><Relationship Id="rId6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6719392" y="4324097"/>
            <a:ext cx="16356191" cy="3714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latin typeface="PT Astra Sans" panose="020B0603020203020204" pitchFamily="34" charset="-52"/>
                <a:ea typeface="PT Astra Sans" panose="020B0603020203020204" pitchFamily="34" charset="-52"/>
              </a:rPr>
              <a:t>РЕАЛИЗАЦИЯ МНОГОПОЛЬЗОВАТЕЛЬСКОЙ КОМПЬЮТЕРНОЙ ИГРЫ В ЖАНРЕ </a:t>
            </a:r>
            <a:r>
              <a:rPr lang="ru-RU" dirty="0" smtClean="0">
                <a:latin typeface="PT Astra Sans" panose="020B0603020203020204" pitchFamily="34" charset="-52"/>
                <a:ea typeface="PT Astra Sans" panose="020B0603020203020204" pitchFamily="34" charset="-52"/>
              </a:rPr>
              <a:t>РПГ</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8759165"/>
            <a:ext cx="8559593" cy="246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выполнил студент группы </a:t>
            </a:r>
            <a:r>
              <a:rPr lang="ru-RU" sz="3200" dirty="0" smtClean="0">
                <a:latin typeface="Times New Roman" panose="02020603050405020304" pitchFamily="18" charset="0"/>
                <a:ea typeface="Arial Narrow" charset="0"/>
                <a:cs typeface="Times New Roman" panose="02020603050405020304" pitchFamily="18" charset="0"/>
              </a:rPr>
              <a:t>ПИ-18-2</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smtClean="0">
                <a:latin typeface="Times New Roman" panose="02020603050405020304" pitchFamily="18" charset="0"/>
                <a:ea typeface="Arial Narrow" charset="0"/>
                <a:cs typeface="Times New Roman" panose="02020603050405020304" pitchFamily="18" charset="0"/>
              </a:rPr>
              <a:t>3-го 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бизнес-информатики</a:t>
            </a:r>
          </a:p>
          <a:p>
            <a:r>
              <a:rPr lang="ru-RU" sz="3200" u="sng" dirty="0" smtClean="0">
                <a:latin typeface="Times New Roman" panose="02020603050405020304" pitchFamily="18" charset="0"/>
                <a:ea typeface="Arial Narrow" charset="0"/>
                <a:cs typeface="Times New Roman" panose="02020603050405020304" pitchFamily="18" charset="0"/>
              </a:rPr>
              <a:t>Чепоков Е.С.</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348977" y="527012"/>
            <a:ext cx="9443423" cy="346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smtClean="0">
                <a:latin typeface="PT Astra Sans" panose="020B0603020203020204" pitchFamily="34" charset="-52"/>
                <a:ea typeface="PT Astra Sans" panose="020B0603020203020204" pitchFamily="34" charset="-52"/>
              </a:rPr>
              <a:t>, 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r>
              <a:rPr lang="ru-RU" sz="4400" dirty="0" smtClean="0">
                <a:latin typeface="Times New Roman" panose="02020603050405020304" pitchFamily="18" charset="0"/>
                <a:ea typeface="Arial Narrow" charset="0"/>
                <a:cs typeface="Times New Roman" panose="02020603050405020304" pitchFamily="18" charset="0"/>
              </a:rPr>
              <a:t>кафедра </a:t>
            </a:r>
            <a:r>
              <a:rPr lang="ru-RU" sz="4400" dirty="0">
                <a:latin typeface="Times New Roman" panose="02020603050405020304" pitchFamily="18" charset="0"/>
                <a:ea typeface="Arial Narrow" charset="0"/>
                <a:cs typeface="Times New Roman" panose="02020603050405020304" pitchFamily="18" charset="0"/>
              </a:rPr>
              <a:t>информационных технологий в бизнесе</a:t>
            </a:r>
            <a:endParaRPr dirty="0">
              <a:latin typeface="PT Astra Sans" panose="020B0603020203020204" pitchFamily="34" charset="-52"/>
              <a:ea typeface="PT Astra Sans" panose="020B0603020203020204" pitchFamily="34" charset="-52"/>
            </a:endParaRPr>
          </a:p>
        </p:txBody>
      </p:sp>
      <p:sp>
        <p:nvSpPr>
          <p:cNvPr id="55" name="Москва, 2017"/>
          <p:cNvSpPr txBox="1"/>
          <p:nvPr/>
        </p:nvSpPr>
        <p:spPr>
          <a:xfrm>
            <a:off x="14136216" y="12474624"/>
            <a:ext cx="2770829"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a:t>
            </a:r>
            <a:r>
              <a:rPr lang="ru-RU" dirty="0" smtClean="0">
                <a:latin typeface="PT Astra Sans" panose="020B0603020203020204" pitchFamily="34" charset="-52"/>
                <a:ea typeface="PT Astra Sans" panose="020B0603020203020204" pitchFamily="34" charset="-52"/>
              </a:rPr>
              <a:t>21</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3">
            <a:extLst/>
          </a:blip>
          <a:stretch>
            <a:fillRect/>
          </a:stretch>
        </p:blipFill>
        <p:spPr>
          <a:xfrm>
            <a:off x="1221970" y="1330739"/>
            <a:ext cx="2736119" cy="2645547"/>
          </a:xfrm>
          <a:prstGeom prst="rect">
            <a:avLst/>
          </a:prstGeom>
          <a:ln w="12700">
            <a:miter lim="400000"/>
          </a:ln>
        </p:spPr>
      </p:pic>
      <p:sp>
        <p:nvSpPr>
          <p:cNvPr id="8" name="Очень крутой подзаголовок презентации"/>
          <p:cNvSpPr txBox="1"/>
          <p:nvPr/>
        </p:nvSpPr>
        <p:spPr>
          <a:xfrm>
            <a:off x="15792400" y="8759165"/>
            <a:ext cx="8045161" cy="246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smtClean="0">
                <a:latin typeface="Times New Roman" panose="02020603050405020304" pitchFamily="18" charset="0"/>
                <a:ea typeface="Arial Narrow" charset="0"/>
                <a:cs typeface="Times New Roman" panose="02020603050405020304" pitchFamily="18" charset="0"/>
              </a:rPr>
              <a:t>Научный руководитель:</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a:latin typeface="Times New Roman" panose="02020603050405020304" pitchFamily="18" charset="0"/>
                <a:ea typeface="Arial Narrow" charset="0"/>
                <a:cs typeface="Times New Roman" panose="02020603050405020304" pitchFamily="18" charset="0"/>
              </a:rPr>
              <a:t>преподаватель кафедры информационных </a:t>
            </a:r>
            <a:r>
              <a:rPr lang="ru-RU" sz="3200" dirty="0" smtClean="0">
                <a:latin typeface="Times New Roman" panose="02020603050405020304" pitchFamily="18" charset="0"/>
                <a:ea typeface="Arial Narrow" charset="0"/>
                <a:cs typeface="Times New Roman" panose="02020603050405020304" pitchFamily="18" charset="0"/>
              </a:rPr>
              <a:t>технологий</a:t>
            </a:r>
          </a:p>
          <a:p>
            <a:r>
              <a:rPr lang="ru-RU" sz="3200" u="sng" dirty="0" smtClean="0">
                <a:latin typeface="Times New Roman" panose="02020603050405020304" pitchFamily="18" charset="0"/>
                <a:ea typeface="Arial Narrow" charset="0"/>
                <a:cs typeface="Times New Roman" panose="02020603050405020304" pitchFamily="18" charset="0"/>
              </a:rPr>
              <a:t>Лебедев В.В.</a:t>
            </a:r>
            <a:endParaRPr lang="ru-RU" sz="3200" u="sng" dirty="0">
              <a:latin typeface="Times New Roman" panose="02020603050405020304" pitchFamily="18" charset="0"/>
              <a:ea typeface="Arial Narrow"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843764" y="509228"/>
            <a:ext cx="16510010" cy="15520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Сравнение аналогов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643366"/>
            <a:ext cx="21009034" cy="8751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spcBef>
                <a:spcPts val="2400"/>
              </a:spcBef>
              <a:buFont typeface="+mj-lt"/>
              <a:buAutoNum type="arabicPeriod"/>
            </a:pPr>
            <a:endParaRPr lang="ru-RU" sz="4800" dirty="0">
              <a:solidFill>
                <a:srgbClr val="253957"/>
              </a:solidFill>
              <a:latin typeface="PT Astra Sans" panose="020B0603020203020204" pitchFamily="34" charset="-52"/>
              <a:ea typeface="PT Astra Sans" panose="020B0603020203020204" pitchFamily="34" charset="-52"/>
              <a:cs typeface="+mn-cs"/>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427595447"/>
              </p:ext>
            </p:extLst>
          </p:nvPr>
        </p:nvGraphicFramePr>
        <p:xfrm>
          <a:off x="886746" y="2878012"/>
          <a:ext cx="22322478" cy="10136261"/>
        </p:xfrm>
        <a:graphic>
          <a:graphicData uri="http://schemas.openxmlformats.org/drawingml/2006/table">
            <a:tbl>
              <a:tblPr firstRow="1" bandRow="1">
                <a:tableStyleId>{5940675A-B579-460E-94D1-54222C63F5DA}</a:tableStyleId>
              </a:tblPr>
              <a:tblGrid>
                <a:gridCol w="7576568">
                  <a:extLst>
                    <a:ext uri="{9D8B030D-6E8A-4147-A177-3AD203B41FA5}">
                      <a16:colId xmlns:a16="http://schemas.microsoft.com/office/drawing/2014/main" val="3729711117"/>
                    </a:ext>
                  </a:extLst>
                </a:gridCol>
                <a:gridCol w="3024336">
                  <a:extLst>
                    <a:ext uri="{9D8B030D-6E8A-4147-A177-3AD203B41FA5}">
                      <a16:colId xmlns:a16="http://schemas.microsoft.com/office/drawing/2014/main" val="1617329006"/>
                    </a:ext>
                  </a:extLst>
                </a:gridCol>
                <a:gridCol w="2813806">
                  <a:extLst>
                    <a:ext uri="{9D8B030D-6E8A-4147-A177-3AD203B41FA5}">
                      <a16:colId xmlns:a16="http://schemas.microsoft.com/office/drawing/2014/main" val="273513190"/>
                    </a:ext>
                  </a:extLst>
                </a:gridCol>
                <a:gridCol w="2952328">
                  <a:extLst>
                    <a:ext uri="{9D8B030D-6E8A-4147-A177-3AD203B41FA5}">
                      <a16:colId xmlns:a16="http://schemas.microsoft.com/office/drawing/2014/main" val="1071657219"/>
                    </a:ext>
                  </a:extLst>
                </a:gridCol>
                <a:gridCol w="2520280">
                  <a:extLst>
                    <a:ext uri="{9D8B030D-6E8A-4147-A177-3AD203B41FA5}">
                      <a16:colId xmlns:a16="http://schemas.microsoft.com/office/drawing/2014/main" val="3238765952"/>
                    </a:ext>
                  </a:extLst>
                </a:gridCol>
                <a:gridCol w="3435160">
                  <a:extLst>
                    <a:ext uri="{9D8B030D-6E8A-4147-A177-3AD203B41FA5}">
                      <a16:colId xmlns:a16="http://schemas.microsoft.com/office/drawing/2014/main" val="1915770260"/>
                    </a:ext>
                  </a:extLst>
                </a:gridCol>
              </a:tblGrid>
              <a:tr h="809381">
                <a:tc>
                  <a:txBody>
                    <a:bodyPr/>
                    <a:lstStyle/>
                    <a:p>
                      <a:pPr marL="0" indent="0" algn="ctr">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Среда</a:t>
                      </a: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Enter</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the</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Darkest</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World</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of</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Warcraft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Genshin</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en-US"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I</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mpact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Разрабатываемая игра</a:t>
                      </a:r>
                    </a:p>
                  </a:txBody>
                  <a:tcPr marL="68580" marR="68580" marT="0" marB="0" anchor="ctr"/>
                </a:tc>
                <a:extLst>
                  <a:ext uri="{0D108BD9-81ED-4DB2-BD59-A6C34878D82A}">
                    <a16:rowId xmlns:a16="http://schemas.microsoft.com/office/drawing/2014/main" val="2813912872"/>
                  </a:ext>
                </a:extLst>
              </a:tr>
              <a:tr h="704437">
                <a:tc>
                  <a:txBody>
                    <a:bodyPr/>
                    <a:lstStyle/>
                    <a:p>
                      <a:pPr marL="0" indent="0" algn="l">
                        <a:lnSpc>
                          <a:spcPct val="150000"/>
                        </a:lnSpc>
                        <a:spcAft>
                          <a:spcPts val="0"/>
                        </a:spcAft>
                      </a:pPr>
                      <a:r>
                        <a:rPr kumimoji="0" lang="ru-RU" sz="2800" b="0" i="0" u="none" strike="noStrike" cap="none" spc="0" normalizeH="0" baseline="0" dirty="0" smtClean="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играть онлайн через интернет</a:t>
                      </a:r>
                      <a:endPar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492478540"/>
                  </a:ext>
                </a:extLst>
              </a:tr>
              <a:tr h="766147">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запускать игру в </a:t>
                      </a:r>
                      <a:r>
                        <a:rPr kumimoji="0" lang="ru-RU" sz="28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оффлайн</a:t>
                      </a: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режиме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806109559"/>
                  </a:ext>
                </a:extLst>
              </a:tr>
              <a:tr h="61183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многопользовательской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385970073"/>
                  </a:ext>
                </a:extLst>
              </a:tr>
              <a:tr h="67354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персонализации персонажа</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748813099"/>
                  </a:ext>
                </a:extLst>
              </a:tr>
              <a:tr h="51922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Наличие сюжета в игре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562143960"/>
                  </a:ext>
                </a:extLst>
              </a:tr>
              <a:tr h="58093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мобильных устройствах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267209850"/>
                  </a:ext>
                </a:extLst>
              </a:tr>
              <a:tr h="570641">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слабых компьютерах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166934795"/>
                  </a:ext>
                </a:extLst>
              </a:tr>
              <a:tr h="488335">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Игры без продвижения по сюжету</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733695481"/>
                  </a:ext>
                </a:extLst>
              </a:tr>
              <a:tr h="885128">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бесплатной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351886295"/>
                  </a:ext>
                </a:extLst>
              </a:tr>
            </a:tbl>
          </a:graphicData>
        </a:graphic>
      </p:graphicFrame>
      <p:sp>
        <p:nvSpPr>
          <p:cNvPr id="26" name="Надпись 8"/>
          <p:cNvSpPr txBox="1"/>
          <p:nvPr/>
        </p:nvSpPr>
        <p:spPr>
          <a:xfrm>
            <a:off x="886746" y="2439215"/>
            <a:ext cx="11377264"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ru-RU" sz="2800" b="1" i="1" dirty="0" smtClean="0">
                <a:solidFill>
                  <a:srgbClr val="253957"/>
                </a:solidFill>
                <a:latin typeface="PT Astra Sans" panose="020B0603020203020204" pitchFamily="34" charset="-52"/>
                <a:ea typeface="PT Astra Sans" panose="020B0603020203020204" pitchFamily="34" charset="-52"/>
                <a:cs typeface="+mn-cs"/>
              </a:rPr>
              <a:t>Таблица </a:t>
            </a:r>
            <a:r>
              <a:rPr lang="ru-RU" sz="2800" b="1" i="1" dirty="0">
                <a:solidFill>
                  <a:srgbClr val="253957"/>
                </a:solidFill>
                <a:latin typeface="PT Astra Sans" panose="020B0603020203020204" pitchFamily="34" charset="-52"/>
                <a:ea typeface="PT Astra Sans" panose="020B0603020203020204" pitchFamily="34" charset="-52"/>
                <a:cs typeface="+mn-cs"/>
              </a:rPr>
              <a:t>1</a:t>
            </a:r>
            <a:r>
              <a:rPr lang="ru-RU" sz="2800" b="1" i="1" dirty="0" smtClean="0">
                <a:solidFill>
                  <a:srgbClr val="253957"/>
                </a:solidFill>
                <a:latin typeface="PT Astra Sans" panose="020B0603020203020204" pitchFamily="34" charset="-52"/>
                <a:ea typeface="PT Astra Sans" panose="020B0603020203020204" pitchFamily="34" charset="-52"/>
                <a:cs typeface="+mn-cs"/>
              </a:rPr>
              <a:t> – Критерии сравнения среды для написания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Прямоугольник 2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9" name="TextBox 2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0" name="TextBox 2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Требования к разрабатываемой игре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8406" y="2643366"/>
            <a:ext cx="20398442" cy="7381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запускать игру в </a:t>
            </a:r>
            <a:r>
              <a:rPr lang="ru-RU" sz="4400" dirty="0" err="1">
                <a:solidFill>
                  <a:srgbClr val="253957"/>
                </a:solidFill>
                <a:latin typeface="PT Astra Sans" panose="020B0603020203020204" pitchFamily="34" charset="-52"/>
                <a:ea typeface="PT Astra Sans" panose="020B0603020203020204" pitchFamily="34" charset="-52"/>
                <a:cs typeface="+mn-cs"/>
              </a:rPr>
              <a:t>оффлайн</a:t>
            </a:r>
            <a:r>
              <a:rPr lang="ru-RU" sz="4400" dirty="0">
                <a:solidFill>
                  <a:srgbClr val="253957"/>
                </a:solidFill>
                <a:latin typeface="PT Astra Sans" panose="020B0603020203020204" pitchFamily="34" charset="-52"/>
                <a:ea typeface="PT Astra Sans" panose="020B0603020203020204" pitchFamily="34" charset="-52"/>
                <a:cs typeface="+mn-cs"/>
              </a:rPr>
              <a:t> и онлайн режиме;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многопользовательской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персонализации персонажа;</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 на мобильных устройствах и слабых компьютерах;</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сюжета в игре;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бесплатной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игр без продвижения по сюжету;</a:t>
            </a:r>
          </a:p>
        </p:txBody>
      </p:sp>
      <p:sp>
        <p:nvSpPr>
          <p:cNvPr id="25" name="Прямоугольник 2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6"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7" name="TextBox 2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8" name="TextBox 2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6664124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98712" y="2489181"/>
            <a:ext cx="23425248" cy="10081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загружать выбранные пользователем игровые пространства;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передвижения пользователя по игровому пространству;</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взаимодействовать с пользователем и откликаться на его действия;</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пользователю возможность подключения к сети интернет;</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оповещать пользователя при возникновении ошибок;</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персонализации персонажа;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выхода из системы;</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Уровни игры должны быть спроектированы с помощью фиксированной генерации;</a:t>
            </a:r>
          </a:p>
        </p:txBody>
      </p:sp>
      <p:sp>
        <p:nvSpPr>
          <p:cNvPr id="29" name="Прямоугольник 28"/>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1" name="TextBox 3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2" name="TextBox 3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70806803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Нефункциональные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26704" y="2334605"/>
            <a:ext cx="23546616" cy="10369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игры должен быть простым для восприятия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системы должна позволять добавлять к нему дополнительные модули не нарушая работоспособность других модулей;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отвечать на запрос пользователя не более 5 секунд;</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игровых пространств должна позволять добавлять к нему новые игровые пространства не нарушая целостность других игровых пространств;</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интуитивность в использовании пользователем;</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безопасность данных пользователей;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своевременно обновляться;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изменять настройки системы;</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авторизации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системы должен быть читабельным и понятным для восприятия;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принимать решения в игровом пространстве;</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запуска на слабых компьютерах;</a:t>
            </a: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01684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2997883" y="518892"/>
            <a:ext cx="19263932"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Основание выбора Средств Разработки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1026" name="Picture 2" descr="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8360" y="3626850"/>
            <a:ext cx="10503371" cy="61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90799" y="4112867"/>
            <a:ext cx="11233249" cy="8143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Программное обеспечение для </a:t>
            </a:r>
            <a:r>
              <a:rPr lang="ru-RU" sz="4000" b="1" dirty="0" smtClean="0">
                <a:solidFill>
                  <a:srgbClr val="253957"/>
                </a:solidFill>
                <a:latin typeface="PT Astra Sans" panose="020B0603020203020204" pitchFamily="34" charset="-52"/>
                <a:ea typeface="PT Astra Sans" panose="020B0603020203020204" pitchFamily="34" charset="-52"/>
                <a:cs typeface="+mn-cs"/>
              </a:rPr>
              <a:t>визуализации: </a:t>
            </a:r>
            <a:r>
              <a:rPr lang="en-US" sz="40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Программное обеспечение для написания кода: </a:t>
            </a:r>
            <a:r>
              <a:rPr lang="en-US" sz="4000" b="1" dirty="0" smtClean="0">
                <a:solidFill>
                  <a:srgbClr val="253957"/>
                </a:solidFill>
                <a:latin typeface="PT Astra Sans" panose="020B0603020203020204" pitchFamily="34" charset="-52"/>
                <a:ea typeface="PT Astra Sans" panose="020B0603020203020204" pitchFamily="34" charset="-52"/>
                <a:cs typeface="+mn-cs"/>
              </a:rPr>
              <a:t>Visual Studio</a:t>
            </a:r>
          </a:p>
          <a:p>
            <a:pPr algn="l"/>
            <a:endParaRPr lang="ru-RU"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Язык программирования: </a:t>
            </a:r>
            <a:r>
              <a:rPr lang="en-US" sz="4000" b="1" dirty="0" smtClean="0">
                <a:solidFill>
                  <a:srgbClr val="253957"/>
                </a:solidFill>
                <a:latin typeface="PT Astra Sans" panose="020B0603020203020204" pitchFamily="34" charset="-52"/>
                <a:ea typeface="PT Astra Sans" panose="020B0603020203020204" pitchFamily="34" charset="-52"/>
                <a:cs typeface="+mn-cs"/>
              </a:rPr>
              <a:t>C#</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969599" y="983787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11 – Интерфейс </a:t>
            </a:r>
            <a:r>
              <a:rPr lang="en-US" sz="2800" b="1" i="1" dirty="0" smtClean="0">
                <a:solidFill>
                  <a:srgbClr val="253957"/>
                </a:solidFill>
                <a:latin typeface="PT Astra Sans" panose="020B0603020203020204" pitchFamily="34" charset="-52"/>
                <a:ea typeface="PT Astra Sans" panose="020B0603020203020204" pitchFamily="34" charset="-52"/>
                <a:cs typeface="+mn-cs"/>
              </a:rPr>
              <a:t>Unity</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1"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2" name="TextBox 2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3" name="TextBox 2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0599523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63580" y="3404860"/>
            <a:ext cx="13482171" cy="8545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2800" dirty="0">
                <a:solidFill>
                  <a:srgbClr val="253957"/>
                </a:solidFill>
                <a:latin typeface="PT Astra Sans" panose="020B0603020203020204" pitchFamily="34" charset="-52"/>
                <a:ea typeface="PT Astra Sans" panose="020B0603020203020204" pitchFamily="34" charset="-52"/>
                <a:cs typeface="+mn-cs"/>
              </a:rPr>
              <a:t>void Start</a:t>
            </a:r>
            <a:r>
              <a:rPr lang="en-US" sz="2800" dirty="0" smtClean="0">
                <a:solidFill>
                  <a:srgbClr val="253957"/>
                </a:solidFill>
                <a:latin typeface="PT Astra Sans" panose="020B0603020203020204" pitchFamily="34" charset="-52"/>
                <a:ea typeface="PT Astra Sans" panose="020B0603020203020204" pitchFamily="34" charset="-52"/>
                <a:cs typeface="+mn-cs"/>
              </a:rPr>
              <a:t>(){</a:t>
            </a:r>
            <a:endParaRPr lang="en-US" sz="2800" dirty="0">
              <a:solidFill>
                <a:srgbClr val="253957"/>
              </a:solidFill>
              <a:latin typeface="PT Astra Sans" panose="020B0603020203020204" pitchFamily="34" charset="-52"/>
              <a:ea typeface="PT Astra Sans" panose="020B0603020203020204" pitchFamily="34" charset="-52"/>
              <a:cs typeface="+mn-cs"/>
            </a:endParaRPr>
          </a:p>
          <a:p>
            <a:pPr algn="l"/>
            <a:r>
              <a:rPr lang="en-US" sz="2800" dirty="0">
                <a:solidFill>
                  <a:srgbClr val="253957"/>
                </a:solidFill>
                <a:latin typeface="PT Astra Sans" panose="020B0603020203020204" pitchFamily="34" charset="-52"/>
                <a:ea typeface="PT Astra Sans" panose="020B0603020203020204" pitchFamily="34" charset="-52"/>
                <a:cs typeface="+mn-cs"/>
              </a:rPr>
              <a:t>        Vector3 position = new Vector3(</a:t>
            </a:r>
            <a:r>
              <a:rPr lang="en-US" sz="2800" dirty="0" err="1">
                <a:solidFill>
                  <a:srgbClr val="253957"/>
                </a:solidFill>
                <a:latin typeface="PT Astra Sans" panose="020B0603020203020204" pitchFamily="34" charset="-52"/>
                <a:ea typeface="PT Astra Sans" panose="020B0603020203020204" pitchFamily="34" charset="-52"/>
                <a:cs typeface="+mn-cs"/>
              </a:rPr>
              <a:t>Random.Range</a:t>
            </a:r>
            <a:r>
              <a:rPr lang="en-US" sz="2800" dirty="0">
                <a:solidFill>
                  <a:srgbClr val="253957"/>
                </a:solidFill>
                <a:latin typeface="PT Astra Sans" panose="020B0603020203020204" pitchFamily="34" charset="-52"/>
                <a:ea typeface="PT Astra Sans" panose="020B0603020203020204" pitchFamily="34" charset="-52"/>
                <a:cs typeface="+mn-cs"/>
              </a:rPr>
              <a:t>(-5f, 5f), 1);</a:t>
            </a:r>
          </a:p>
          <a:p>
            <a:pPr algn="l"/>
            <a:r>
              <a:rPr lang="en-US" sz="2800" dirty="0">
                <a:solidFill>
                  <a:srgbClr val="253957"/>
                </a:solidFill>
                <a:latin typeface="PT Astra Sans" panose="020B0603020203020204" pitchFamily="34" charset="-52"/>
                <a:ea typeface="PT Astra Sans" panose="020B0603020203020204" pitchFamily="34" charset="-52"/>
                <a:cs typeface="+mn-cs"/>
              </a:rPr>
              <a:t>        </a:t>
            </a:r>
            <a:r>
              <a:rPr lang="en-US" sz="2800" dirty="0" err="1">
                <a:solidFill>
                  <a:srgbClr val="253957"/>
                </a:solidFill>
                <a:latin typeface="PT Astra Sans" panose="020B0603020203020204" pitchFamily="34" charset="-52"/>
                <a:ea typeface="PT Astra Sans" panose="020B0603020203020204" pitchFamily="34" charset="-52"/>
                <a:cs typeface="+mn-cs"/>
              </a:rPr>
              <a:t>PhotonNetwork.Instantiate</a:t>
            </a:r>
            <a:r>
              <a:rPr lang="en-US" sz="2800" dirty="0">
                <a:solidFill>
                  <a:srgbClr val="253957"/>
                </a:solidFill>
                <a:latin typeface="PT Astra Sans" panose="020B0603020203020204" pitchFamily="34" charset="-52"/>
                <a:ea typeface="PT Astra Sans" panose="020B0603020203020204" pitchFamily="34" charset="-52"/>
                <a:cs typeface="+mn-cs"/>
              </a:rPr>
              <a:t>(</a:t>
            </a:r>
            <a:r>
              <a:rPr lang="en-US" sz="2800" dirty="0" err="1">
                <a:solidFill>
                  <a:srgbClr val="253957"/>
                </a:solidFill>
                <a:latin typeface="PT Astra Sans" panose="020B0603020203020204" pitchFamily="34" charset="-52"/>
                <a:ea typeface="PT Astra Sans" panose="020B0603020203020204" pitchFamily="34" charset="-52"/>
                <a:cs typeface="+mn-cs"/>
              </a:rPr>
              <a:t>Path.Combine</a:t>
            </a:r>
            <a:r>
              <a:rPr lang="en-US" sz="2800" dirty="0">
                <a:solidFill>
                  <a:srgbClr val="253957"/>
                </a:solidFill>
                <a:latin typeface="PT Astra Sans" panose="020B0603020203020204" pitchFamily="34" charset="-52"/>
                <a:ea typeface="PT Astra Sans" panose="020B0603020203020204" pitchFamily="34" charset="-52"/>
                <a:cs typeface="+mn-cs"/>
              </a:rPr>
              <a:t>("</a:t>
            </a:r>
            <a:r>
              <a:rPr lang="en-US" sz="2800" dirty="0" err="1">
                <a:solidFill>
                  <a:srgbClr val="253957"/>
                </a:solidFill>
                <a:latin typeface="PT Astra Sans" panose="020B0603020203020204" pitchFamily="34" charset="-52"/>
                <a:ea typeface="PT Astra Sans" panose="020B0603020203020204" pitchFamily="34" charset="-52"/>
                <a:cs typeface="+mn-cs"/>
              </a:rPr>
              <a:t>PlayerPrefab</a:t>
            </a:r>
            <a:r>
              <a:rPr lang="en-US" sz="2800" dirty="0">
                <a:solidFill>
                  <a:srgbClr val="253957"/>
                </a:solidFill>
                <a:latin typeface="PT Astra Sans" panose="020B0603020203020204" pitchFamily="34" charset="-52"/>
                <a:ea typeface="PT Astra Sans" panose="020B0603020203020204" pitchFamily="34" charset="-52"/>
                <a:cs typeface="+mn-cs"/>
              </a:rPr>
              <a:t>"), position, </a:t>
            </a:r>
            <a:r>
              <a:rPr lang="en-US" sz="2800" dirty="0" err="1">
                <a:solidFill>
                  <a:srgbClr val="253957"/>
                </a:solidFill>
                <a:latin typeface="PT Astra Sans" panose="020B0603020203020204" pitchFamily="34" charset="-52"/>
                <a:ea typeface="PT Astra Sans" panose="020B0603020203020204" pitchFamily="34" charset="-52"/>
                <a:cs typeface="+mn-cs"/>
              </a:rPr>
              <a:t>Quaternion.identity</a:t>
            </a:r>
            <a:r>
              <a:rPr lang="en-US" sz="2800" dirty="0">
                <a:solidFill>
                  <a:srgbClr val="253957"/>
                </a:solidFill>
                <a:latin typeface="PT Astra Sans" panose="020B0603020203020204" pitchFamily="34" charset="-52"/>
                <a:ea typeface="PT Astra Sans" panose="020B0603020203020204" pitchFamily="34" charset="-52"/>
                <a:cs typeface="+mn-cs"/>
              </a:rPr>
              <a:t>);</a:t>
            </a:r>
          </a:p>
          <a:p>
            <a:pPr algn="l"/>
            <a:r>
              <a:rPr lang="en-US" sz="2800" dirty="0">
                <a:solidFill>
                  <a:srgbClr val="253957"/>
                </a:solidFill>
                <a:latin typeface="PT Astra Sans" panose="020B0603020203020204" pitchFamily="34" charset="-52"/>
                <a:ea typeface="PT Astra Sans" panose="020B0603020203020204" pitchFamily="34" charset="-52"/>
                <a:cs typeface="+mn-cs"/>
              </a:rPr>
              <a:t>    }</a:t>
            </a:r>
            <a:endParaRPr lang="ru-RU" sz="28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2800" dirty="0" smtClean="0">
                <a:solidFill>
                  <a:srgbClr val="253957"/>
                </a:solidFill>
                <a:latin typeface="PT Astra Sans" panose="020B0603020203020204" pitchFamily="34" charset="-52"/>
                <a:ea typeface="PT Astra Sans" panose="020B0603020203020204" pitchFamily="34" charset="-52"/>
                <a:cs typeface="+mn-cs"/>
              </a:rPr>
              <a:t>public </a:t>
            </a:r>
            <a:r>
              <a:rPr lang="en-US" sz="2800" dirty="0">
                <a:solidFill>
                  <a:srgbClr val="253957"/>
                </a:solidFill>
                <a:latin typeface="PT Astra Sans" panose="020B0603020203020204" pitchFamily="34" charset="-52"/>
                <a:ea typeface="PT Astra Sans" panose="020B0603020203020204" pitchFamily="34" charset="-52"/>
                <a:cs typeface="+mn-cs"/>
              </a:rPr>
              <a:t>void Leave</a:t>
            </a:r>
            <a:r>
              <a:rPr lang="en-US" sz="2800" dirty="0" smtClean="0">
                <a:solidFill>
                  <a:srgbClr val="253957"/>
                </a:solidFill>
                <a:latin typeface="PT Astra Sans" panose="020B0603020203020204" pitchFamily="34" charset="-52"/>
                <a:ea typeface="PT Astra Sans" panose="020B0603020203020204" pitchFamily="34" charset="-52"/>
                <a:cs typeface="+mn-cs"/>
              </a:rPr>
              <a:t>()</a:t>
            </a:r>
            <a:r>
              <a:rPr lang="ru-RU" sz="2800" dirty="0" smtClean="0">
                <a:solidFill>
                  <a:srgbClr val="253957"/>
                </a:solidFill>
                <a:latin typeface="PT Astra Sans" panose="020B0603020203020204" pitchFamily="34" charset="-52"/>
                <a:ea typeface="PT Astra Sans" panose="020B0603020203020204" pitchFamily="34" charset="-52"/>
                <a:cs typeface="+mn-cs"/>
              </a:rPr>
              <a:t> {</a:t>
            </a:r>
            <a:r>
              <a:rPr lang="en-US" sz="2800" dirty="0" err="1" smtClean="0">
                <a:solidFill>
                  <a:srgbClr val="253957"/>
                </a:solidFill>
                <a:latin typeface="PT Astra Sans" panose="020B0603020203020204" pitchFamily="34" charset="-52"/>
                <a:ea typeface="PT Astra Sans" panose="020B0603020203020204" pitchFamily="34" charset="-52"/>
                <a:cs typeface="+mn-cs"/>
              </a:rPr>
              <a:t>PhotonNetwork.LeaveRoom</a:t>
            </a:r>
            <a:r>
              <a:rPr lang="en-US" sz="2800" dirty="0" smtClean="0">
                <a:solidFill>
                  <a:srgbClr val="253957"/>
                </a:solidFill>
                <a:latin typeface="PT Astra Sans" panose="020B0603020203020204" pitchFamily="34" charset="-52"/>
                <a:ea typeface="PT Astra Sans" panose="020B0603020203020204" pitchFamily="34" charset="-52"/>
                <a:cs typeface="+mn-cs"/>
              </a:rPr>
              <a:t>();</a:t>
            </a:r>
            <a:r>
              <a:rPr lang="ru-RU" sz="2800" dirty="0" smtClean="0">
                <a:solidFill>
                  <a:srgbClr val="253957"/>
                </a:solidFill>
                <a:latin typeface="PT Astra Sans" panose="020B0603020203020204" pitchFamily="34" charset="-52"/>
                <a:ea typeface="PT Astra Sans" panose="020B0603020203020204" pitchFamily="34" charset="-52"/>
                <a:cs typeface="+mn-cs"/>
              </a:rPr>
              <a:t> </a:t>
            </a:r>
            <a:r>
              <a:rPr lang="ru-RU" sz="2800" dirty="0">
                <a:solidFill>
                  <a:srgbClr val="253957"/>
                </a:solidFill>
                <a:latin typeface="PT Astra Sans" panose="020B0603020203020204" pitchFamily="34" charset="-52"/>
                <a:ea typeface="PT Astra Sans" panose="020B0603020203020204" pitchFamily="34" charset="-52"/>
                <a:cs typeface="+mn-cs"/>
              </a:rPr>
              <a:t>}</a:t>
            </a:r>
          </a:p>
          <a:p>
            <a:pPr algn="l"/>
            <a:endParaRPr lang="ru-RU" sz="2800" dirty="0">
              <a:solidFill>
                <a:srgbClr val="253957"/>
              </a:solidFill>
              <a:latin typeface="PT Astra Sans" panose="020B0603020203020204" pitchFamily="34" charset="-52"/>
              <a:ea typeface="PT Astra Sans" panose="020B0603020203020204" pitchFamily="34" charset="-52"/>
              <a:cs typeface="+mn-cs"/>
            </a:endParaRPr>
          </a:p>
          <a:p>
            <a:pPr algn="l"/>
            <a:r>
              <a:rPr lang="en-US" sz="2800" dirty="0">
                <a:solidFill>
                  <a:srgbClr val="253957"/>
                </a:solidFill>
                <a:latin typeface="PT Astra Sans" panose="020B0603020203020204" pitchFamily="34" charset="-52"/>
                <a:ea typeface="PT Astra Sans" panose="020B0603020203020204" pitchFamily="34" charset="-52"/>
                <a:cs typeface="+mn-cs"/>
              </a:rPr>
              <a:t>    public override void </a:t>
            </a:r>
            <a:r>
              <a:rPr lang="en-US" sz="2800" dirty="0" err="1">
                <a:solidFill>
                  <a:srgbClr val="253957"/>
                </a:solidFill>
                <a:latin typeface="PT Astra Sans" panose="020B0603020203020204" pitchFamily="34" charset="-52"/>
                <a:ea typeface="PT Astra Sans" panose="020B0603020203020204" pitchFamily="34" charset="-52"/>
                <a:cs typeface="+mn-cs"/>
              </a:rPr>
              <a:t>OnLeftRoom</a:t>
            </a:r>
            <a:r>
              <a:rPr lang="en-US" sz="2800" dirty="0" smtClean="0">
                <a:solidFill>
                  <a:srgbClr val="253957"/>
                </a:solidFill>
                <a:latin typeface="PT Astra Sans" panose="020B0603020203020204" pitchFamily="34" charset="-52"/>
                <a:ea typeface="PT Astra Sans" panose="020B0603020203020204" pitchFamily="34" charset="-52"/>
                <a:cs typeface="+mn-cs"/>
              </a:rPr>
              <a:t>() </a:t>
            </a:r>
            <a:r>
              <a:rPr lang="ru-RU" sz="2800" dirty="0" smtClean="0">
                <a:solidFill>
                  <a:srgbClr val="253957"/>
                </a:solidFill>
                <a:latin typeface="PT Astra Sans" panose="020B0603020203020204" pitchFamily="34" charset="-52"/>
                <a:ea typeface="PT Astra Sans" panose="020B0603020203020204" pitchFamily="34" charset="-52"/>
                <a:cs typeface="+mn-cs"/>
              </a:rPr>
              <a:t>{</a:t>
            </a:r>
            <a:r>
              <a:rPr lang="en-US" sz="2800" dirty="0" err="1" smtClean="0">
                <a:solidFill>
                  <a:srgbClr val="253957"/>
                </a:solidFill>
                <a:latin typeface="PT Astra Sans" panose="020B0603020203020204" pitchFamily="34" charset="-52"/>
                <a:ea typeface="PT Astra Sans" panose="020B0603020203020204" pitchFamily="34" charset="-52"/>
                <a:cs typeface="+mn-cs"/>
              </a:rPr>
              <a:t>SceneManager.LoadScene</a:t>
            </a:r>
            <a:r>
              <a:rPr lang="en-US" sz="2800" dirty="0" smtClean="0">
                <a:solidFill>
                  <a:srgbClr val="253957"/>
                </a:solidFill>
                <a:latin typeface="PT Astra Sans" panose="020B0603020203020204" pitchFamily="34" charset="-52"/>
                <a:ea typeface="PT Astra Sans" panose="020B0603020203020204" pitchFamily="34" charset="-52"/>
                <a:cs typeface="+mn-cs"/>
              </a:rPr>
              <a:t>(0);</a:t>
            </a:r>
            <a:r>
              <a:rPr lang="ru-RU" sz="2800" dirty="0" smtClean="0">
                <a:solidFill>
                  <a:srgbClr val="253957"/>
                </a:solidFill>
                <a:latin typeface="PT Astra Sans" panose="020B0603020203020204" pitchFamily="34" charset="-52"/>
                <a:ea typeface="PT Astra Sans" panose="020B0603020203020204" pitchFamily="34" charset="-52"/>
                <a:cs typeface="+mn-cs"/>
              </a:rPr>
              <a:t>}</a:t>
            </a:r>
            <a:endParaRPr lang="ru-RU" sz="2800" dirty="0">
              <a:solidFill>
                <a:srgbClr val="253957"/>
              </a:solidFill>
              <a:latin typeface="PT Astra Sans" panose="020B0603020203020204" pitchFamily="34" charset="-52"/>
              <a:ea typeface="PT Astra Sans" panose="020B0603020203020204" pitchFamily="34" charset="-52"/>
              <a:cs typeface="+mn-cs"/>
            </a:endParaRPr>
          </a:p>
          <a:p>
            <a:pPr algn="l"/>
            <a:endParaRPr lang="ru-RU" sz="2800" dirty="0">
              <a:solidFill>
                <a:srgbClr val="253957"/>
              </a:solidFill>
              <a:latin typeface="PT Astra Sans" panose="020B0603020203020204" pitchFamily="34" charset="-52"/>
              <a:ea typeface="PT Astra Sans" panose="020B0603020203020204" pitchFamily="34" charset="-52"/>
              <a:cs typeface="+mn-cs"/>
            </a:endParaRPr>
          </a:p>
          <a:p>
            <a:pPr algn="l"/>
            <a:r>
              <a:rPr lang="en-US" sz="2800" dirty="0">
                <a:solidFill>
                  <a:srgbClr val="253957"/>
                </a:solidFill>
                <a:latin typeface="PT Astra Sans" panose="020B0603020203020204" pitchFamily="34" charset="-52"/>
                <a:ea typeface="PT Astra Sans" panose="020B0603020203020204" pitchFamily="34" charset="-52"/>
                <a:cs typeface="+mn-cs"/>
              </a:rPr>
              <a:t>    public override void </a:t>
            </a:r>
            <a:r>
              <a:rPr lang="en-US" sz="2800" dirty="0" err="1">
                <a:solidFill>
                  <a:srgbClr val="253957"/>
                </a:solidFill>
                <a:latin typeface="PT Astra Sans" panose="020B0603020203020204" pitchFamily="34" charset="-52"/>
                <a:ea typeface="PT Astra Sans" panose="020B0603020203020204" pitchFamily="34" charset="-52"/>
                <a:cs typeface="+mn-cs"/>
              </a:rPr>
              <a:t>OnPlayerEnteredRoom</a:t>
            </a:r>
            <a:r>
              <a:rPr lang="en-US" sz="2800" dirty="0">
                <a:solidFill>
                  <a:srgbClr val="253957"/>
                </a:solidFill>
                <a:latin typeface="PT Astra Sans" panose="020B0603020203020204" pitchFamily="34" charset="-52"/>
                <a:ea typeface="PT Astra Sans" panose="020B0603020203020204" pitchFamily="34" charset="-52"/>
                <a:cs typeface="+mn-cs"/>
              </a:rPr>
              <a:t>(Player </a:t>
            </a:r>
            <a:r>
              <a:rPr lang="en-US" sz="2800" dirty="0" err="1">
                <a:solidFill>
                  <a:srgbClr val="253957"/>
                </a:solidFill>
                <a:latin typeface="PT Astra Sans" panose="020B0603020203020204" pitchFamily="34" charset="-52"/>
                <a:ea typeface="PT Astra Sans" panose="020B0603020203020204" pitchFamily="34" charset="-52"/>
                <a:cs typeface="+mn-cs"/>
              </a:rPr>
              <a:t>newPlayer</a:t>
            </a:r>
            <a:r>
              <a:rPr lang="en-US" sz="2800" dirty="0">
                <a:solidFill>
                  <a:srgbClr val="253957"/>
                </a:solidFill>
                <a:latin typeface="PT Astra Sans" panose="020B0603020203020204" pitchFamily="34" charset="-52"/>
                <a:ea typeface="PT Astra Sans" panose="020B0603020203020204" pitchFamily="34" charset="-52"/>
                <a:cs typeface="+mn-cs"/>
              </a:rPr>
              <a:t>)</a:t>
            </a:r>
          </a:p>
          <a:p>
            <a:pPr algn="l"/>
            <a:r>
              <a:rPr lang="ru-RU" sz="2800" dirty="0">
                <a:solidFill>
                  <a:srgbClr val="253957"/>
                </a:solidFill>
                <a:latin typeface="PT Astra Sans" panose="020B0603020203020204" pitchFamily="34" charset="-52"/>
                <a:ea typeface="PT Astra Sans" panose="020B0603020203020204" pitchFamily="34" charset="-52"/>
                <a:cs typeface="+mn-cs"/>
              </a:rPr>
              <a:t>    {</a:t>
            </a:r>
          </a:p>
          <a:p>
            <a:pPr algn="l"/>
            <a:r>
              <a:rPr lang="en-US" sz="2800" dirty="0">
                <a:solidFill>
                  <a:srgbClr val="253957"/>
                </a:solidFill>
                <a:latin typeface="PT Astra Sans" panose="020B0603020203020204" pitchFamily="34" charset="-52"/>
                <a:ea typeface="PT Astra Sans" panose="020B0603020203020204" pitchFamily="34" charset="-52"/>
                <a:cs typeface="+mn-cs"/>
              </a:rPr>
              <a:t>        </a:t>
            </a:r>
            <a:r>
              <a:rPr lang="en-US" sz="2800" dirty="0" err="1">
                <a:solidFill>
                  <a:srgbClr val="253957"/>
                </a:solidFill>
                <a:latin typeface="PT Astra Sans" panose="020B0603020203020204" pitchFamily="34" charset="-52"/>
                <a:ea typeface="PT Astra Sans" panose="020B0603020203020204" pitchFamily="34" charset="-52"/>
                <a:cs typeface="+mn-cs"/>
              </a:rPr>
              <a:t>Debug.LogFormat</a:t>
            </a:r>
            <a:r>
              <a:rPr lang="en-US" sz="2800" dirty="0">
                <a:solidFill>
                  <a:srgbClr val="253957"/>
                </a:solidFill>
                <a:latin typeface="PT Astra Sans" panose="020B0603020203020204" pitchFamily="34" charset="-52"/>
                <a:ea typeface="PT Astra Sans" panose="020B0603020203020204" pitchFamily="34" charset="-52"/>
                <a:cs typeface="+mn-cs"/>
              </a:rPr>
              <a:t>("Player {0} entered room", </a:t>
            </a:r>
            <a:r>
              <a:rPr lang="en-US" sz="2800" dirty="0" err="1">
                <a:solidFill>
                  <a:srgbClr val="253957"/>
                </a:solidFill>
                <a:latin typeface="PT Astra Sans" panose="020B0603020203020204" pitchFamily="34" charset="-52"/>
                <a:ea typeface="PT Astra Sans" panose="020B0603020203020204" pitchFamily="34" charset="-52"/>
                <a:cs typeface="+mn-cs"/>
              </a:rPr>
              <a:t>newPlayer.NickName</a:t>
            </a:r>
            <a:r>
              <a:rPr lang="en-US" sz="2800" dirty="0">
                <a:solidFill>
                  <a:srgbClr val="253957"/>
                </a:solidFill>
                <a:latin typeface="PT Astra Sans" panose="020B0603020203020204" pitchFamily="34" charset="-52"/>
                <a:ea typeface="PT Astra Sans" panose="020B0603020203020204" pitchFamily="34" charset="-52"/>
                <a:cs typeface="+mn-cs"/>
              </a:rPr>
              <a:t>);</a:t>
            </a:r>
          </a:p>
          <a:p>
            <a:pPr algn="l"/>
            <a:r>
              <a:rPr lang="ru-RU" sz="2800" dirty="0">
                <a:solidFill>
                  <a:srgbClr val="253957"/>
                </a:solidFill>
                <a:latin typeface="PT Astra Sans" panose="020B0603020203020204" pitchFamily="34" charset="-52"/>
                <a:ea typeface="PT Astra Sans" panose="020B0603020203020204" pitchFamily="34" charset="-52"/>
                <a:cs typeface="+mn-cs"/>
              </a:rPr>
              <a:t>    }</a:t>
            </a:r>
          </a:p>
          <a:p>
            <a:pPr algn="l"/>
            <a:endParaRPr lang="ru-RU" sz="2800" dirty="0">
              <a:solidFill>
                <a:srgbClr val="253957"/>
              </a:solidFill>
              <a:latin typeface="PT Astra Sans" panose="020B0603020203020204" pitchFamily="34" charset="-52"/>
              <a:ea typeface="PT Astra Sans" panose="020B0603020203020204" pitchFamily="34" charset="-52"/>
              <a:cs typeface="+mn-cs"/>
            </a:endParaRPr>
          </a:p>
          <a:p>
            <a:pPr algn="l"/>
            <a:r>
              <a:rPr lang="en-US" sz="2800" dirty="0">
                <a:solidFill>
                  <a:srgbClr val="253957"/>
                </a:solidFill>
                <a:latin typeface="PT Astra Sans" panose="020B0603020203020204" pitchFamily="34" charset="-52"/>
                <a:ea typeface="PT Astra Sans" panose="020B0603020203020204" pitchFamily="34" charset="-52"/>
                <a:cs typeface="+mn-cs"/>
              </a:rPr>
              <a:t>    public override void </a:t>
            </a:r>
            <a:r>
              <a:rPr lang="en-US" sz="2800" dirty="0" err="1">
                <a:solidFill>
                  <a:srgbClr val="253957"/>
                </a:solidFill>
                <a:latin typeface="PT Astra Sans" panose="020B0603020203020204" pitchFamily="34" charset="-52"/>
                <a:ea typeface="PT Astra Sans" panose="020B0603020203020204" pitchFamily="34" charset="-52"/>
                <a:cs typeface="+mn-cs"/>
              </a:rPr>
              <a:t>OnPlayerLeftRoom</a:t>
            </a:r>
            <a:r>
              <a:rPr lang="en-US" sz="2800" dirty="0">
                <a:solidFill>
                  <a:srgbClr val="253957"/>
                </a:solidFill>
                <a:latin typeface="PT Astra Sans" panose="020B0603020203020204" pitchFamily="34" charset="-52"/>
                <a:ea typeface="PT Astra Sans" panose="020B0603020203020204" pitchFamily="34" charset="-52"/>
                <a:cs typeface="+mn-cs"/>
              </a:rPr>
              <a:t>(Player </a:t>
            </a:r>
            <a:r>
              <a:rPr lang="en-US" sz="2800" dirty="0" err="1">
                <a:solidFill>
                  <a:srgbClr val="253957"/>
                </a:solidFill>
                <a:latin typeface="PT Astra Sans" panose="020B0603020203020204" pitchFamily="34" charset="-52"/>
                <a:ea typeface="PT Astra Sans" panose="020B0603020203020204" pitchFamily="34" charset="-52"/>
                <a:cs typeface="+mn-cs"/>
              </a:rPr>
              <a:t>otherPlayer</a:t>
            </a:r>
            <a:r>
              <a:rPr lang="en-US" sz="2800" dirty="0">
                <a:solidFill>
                  <a:srgbClr val="253957"/>
                </a:solidFill>
                <a:latin typeface="PT Astra Sans" panose="020B0603020203020204" pitchFamily="34" charset="-52"/>
                <a:ea typeface="PT Astra Sans" panose="020B0603020203020204" pitchFamily="34" charset="-52"/>
                <a:cs typeface="+mn-cs"/>
              </a:rPr>
              <a:t>)</a:t>
            </a:r>
          </a:p>
          <a:p>
            <a:pPr algn="l"/>
            <a:r>
              <a:rPr lang="ru-RU" sz="2800" dirty="0">
                <a:solidFill>
                  <a:srgbClr val="253957"/>
                </a:solidFill>
                <a:latin typeface="PT Astra Sans" panose="020B0603020203020204" pitchFamily="34" charset="-52"/>
                <a:ea typeface="PT Astra Sans" panose="020B0603020203020204" pitchFamily="34" charset="-52"/>
                <a:cs typeface="+mn-cs"/>
              </a:rPr>
              <a:t>    {</a:t>
            </a:r>
          </a:p>
          <a:p>
            <a:pPr algn="l"/>
            <a:r>
              <a:rPr lang="en-US" sz="2800" dirty="0">
                <a:solidFill>
                  <a:srgbClr val="253957"/>
                </a:solidFill>
                <a:latin typeface="PT Astra Sans" panose="020B0603020203020204" pitchFamily="34" charset="-52"/>
                <a:ea typeface="PT Astra Sans" panose="020B0603020203020204" pitchFamily="34" charset="-52"/>
                <a:cs typeface="+mn-cs"/>
              </a:rPr>
              <a:t>        </a:t>
            </a:r>
            <a:r>
              <a:rPr lang="en-US" sz="2800" dirty="0" err="1">
                <a:solidFill>
                  <a:srgbClr val="253957"/>
                </a:solidFill>
                <a:latin typeface="PT Astra Sans" panose="020B0603020203020204" pitchFamily="34" charset="-52"/>
                <a:ea typeface="PT Astra Sans" panose="020B0603020203020204" pitchFamily="34" charset="-52"/>
                <a:cs typeface="+mn-cs"/>
              </a:rPr>
              <a:t>Debug.LogFormat</a:t>
            </a:r>
            <a:r>
              <a:rPr lang="en-US" sz="2800" dirty="0">
                <a:solidFill>
                  <a:srgbClr val="253957"/>
                </a:solidFill>
                <a:latin typeface="PT Astra Sans" panose="020B0603020203020204" pitchFamily="34" charset="-52"/>
                <a:ea typeface="PT Astra Sans" panose="020B0603020203020204" pitchFamily="34" charset="-52"/>
                <a:cs typeface="+mn-cs"/>
              </a:rPr>
              <a:t>("Player {0} left room", </a:t>
            </a:r>
            <a:r>
              <a:rPr lang="en-US" sz="2800" dirty="0" err="1">
                <a:solidFill>
                  <a:srgbClr val="253957"/>
                </a:solidFill>
                <a:latin typeface="PT Astra Sans" panose="020B0603020203020204" pitchFamily="34" charset="-52"/>
                <a:ea typeface="PT Astra Sans" panose="020B0603020203020204" pitchFamily="34" charset="-52"/>
                <a:cs typeface="+mn-cs"/>
              </a:rPr>
              <a:t>otherPlayer.NickName</a:t>
            </a:r>
            <a:r>
              <a:rPr lang="en-US" sz="2800" dirty="0">
                <a:solidFill>
                  <a:srgbClr val="253957"/>
                </a:solidFill>
                <a:latin typeface="PT Astra Sans" panose="020B0603020203020204" pitchFamily="34" charset="-52"/>
                <a:ea typeface="PT Astra Sans" panose="020B0603020203020204" pitchFamily="34" charset="-52"/>
                <a:cs typeface="+mn-cs"/>
              </a:rPr>
              <a:t>);</a:t>
            </a:r>
          </a:p>
          <a:p>
            <a:pPr algn="l"/>
            <a:r>
              <a:rPr lang="ru-RU" sz="2800" dirty="0">
                <a:solidFill>
                  <a:srgbClr val="253957"/>
                </a:solidFill>
                <a:latin typeface="PT Astra Sans" panose="020B0603020203020204" pitchFamily="34" charset="-52"/>
                <a:ea typeface="PT Astra Sans" panose="020B0603020203020204" pitchFamily="34" charset="-52"/>
                <a:cs typeface="+mn-cs"/>
              </a:rPr>
              <a:t>    }</a:t>
            </a:r>
          </a:p>
        </p:txBody>
      </p:sp>
      <p:sp>
        <p:nvSpPr>
          <p:cNvPr id="1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5865" y="2472948"/>
            <a:ext cx="12837602" cy="1863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smtClean="0">
                <a:solidFill>
                  <a:srgbClr val="253957"/>
                </a:solidFill>
                <a:latin typeface="PT Astra Sans" panose="020B0603020203020204" pitchFamily="34" charset="-52"/>
                <a:ea typeface="PT Astra Sans" panose="020B0603020203020204" pitchFamily="34" charset="-52"/>
                <a:cs typeface="+mn-cs"/>
              </a:rPr>
              <a:t>Сокращенный скрипт подключения</a:t>
            </a:r>
            <a:endParaRPr lang="ru-RU" sz="4000" dirty="0">
              <a:solidFill>
                <a:srgbClr val="253957"/>
              </a:solidFill>
              <a:latin typeface="PT Astra Sans" panose="020B0603020203020204" pitchFamily="34" charset="-52"/>
              <a:ea typeface="PT Astra Sans" panose="020B0603020203020204" pitchFamily="34" charset="-52"/>
              <a:cs typeface="+mn-cs"/>
            </a:endParaRPr>
          </a:p>
        </p:txBody>
      </p:sp>
      <p:pic>
        <p:nvPicPr>
          <p:cNvPr id="2" name="Рисунок 1"/>
          <p:cNvPicPr>
            <a:picLocks noChangeAspect="1"/>
          </p:cNvPicPr>
          <p:nvPr/>
        </p:nvPicPr>
        <p:blipFill>
          <a:blip r:embed="rId4"/>
          <a:stretch>
            <a:fillRect/>
          </a:stretch>
        </p:blipFill>
        <p:spPr>
          <a:xfrm>
            <a:off x="13237400" y="2800373"/>
            <a:ext cx="10725135" cy="2792164"/>
          </a:xfrm>
          <a:prstGeom prst="rect">
            <a:avLst/>
          </a:prstGeom>
        </p:spPr>
      </p:pic>
      <p:sp>
        <p:nvSpPr>
          <p:cNvPr id="17" name="Надпись 8"/>
          <p:cNvSpPr txBox="1"/>
          <p:nvPr/>
        </p:nvSpPr>
        <p:spPr>
          <a:xfrm>
            <a:off x="13469202" y="5620196"/>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12 – Результат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05266176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0962" y="2887448"/>
            <a:ext cx="16309630" cy="9576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2000" dirty="0">
                <a:solidFill>
                  <a:srgbClr val="253957"/>
                </a:solidFill>
                <a:latin typeface="PT Astra Sans" panose="020B0603020203020204" pitchFamily="34" charset="-52"/>
                <a:ea typeface="PT Astra Sans" panose="020B0603020203020204" pitchFamily="34" charset="-52"/>
                <a:cs typeface="+mn-cs"/>
              </a:rPr>
              <a:t>public class Character : </a:t>
            </a:r>
            <a:r>
              <a:rPr lang="en-US" sz="2000" dirty="0" err="1">
                <a:solidFill>
                  <a:srgbClr val="253957"/>
                </a:solidFill>
                <a:latin typeface="PT Astra Sans" panose="020B0603020203020204" pitchFamily="34" charset="-52"/>
                <a:ea typeface="PT Astra Sans" panose="020B0603020203020204" pitchFamily="34" charset="-52"/>
                <a:cs typeface="+mn-cs"/>
              </a:rPr>
              <a:t>MonoBehaviour</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life = 1;           // </a:t>
            </a:r>
            <a:r>
              <a:rPr lang="ru-RU" sz="2000" dirty="0">
                <a:solidFill>
                  <a:srgbClr val="253957"/>
                </a:solidFill>
                <a:latin typeface="PT Astra Sans" panose="020B0603020203020204" pitchFamily="34" charset="-52"/>
                <a:ea typeface="PT Astra Sans" panose="020B0603020203020204" pitchFamily="34" charset="-52"/>
                <a:cs typeface="+mn-cs"/>
              </a:rPr>
              <a:t>объявление количества </a:t>
            </a:r>
            <a:r>
              <a:rPr lang="ru-RU" sz="2000" dirty="0" err="1">
                <a:solidFill>
                  <a:srgbClr val="253957"/>
                </a:solidFill>
                <a:latin typeface="PT Astra Sans" panose="020B0603020203020204" pitchFamily="34" charset="-52"/>
                <a:ea typeface="PT Astra Sans" panose="020B0603020203020204" pitchFamily="34" charset="-52"/>
                <a:cs typeface="+mn-cs"/>
              </a:rPr>
              <a:t>хп</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float speed = 3.0F;     // </a:t>
            </a:r>
            <a:r>
              <a:rPr lang="ru-RU" sz="2000" dirty="0">
                <a:solidFill>
                  <a:srgbClr val="253957"/>
                </a:solidFill>
                <a:latin typeface="PT Astra Sans" panose="020B0603020203020204" pitchFamily="34" charset="-52"/>
                <a:ea typeface="PT Astra Sans" panose="020B0603020203020204" pitchFamily="34" charset="-52"/>
                <a:cs typeface="+mn-cs"/>
              </a:rPr>
              <a:t>начальная </a:t>
            </a:r>
            <a:r>
              <a:rPr lang="ru-RU" sz="2000" dirty="0" smtClean="0">
                <a:solidFill>
                  <a:srgbClr val="253957"/>
                </a:solidFill>
                <a:latin typeface="PT Astra Sans" panose="020B0603020203020204" pitchFamily="34" charset="-52"/>
                <a:ea typeface="PT Astra Sans" panose="020B0603020203020204" pitchFamily="34" charset="-52"/>
                <a:cs typeface="+mn-cs"/>
              </a:rPr>
              <a:t>скорость</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public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Level</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new private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Animator animation;</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 sprite;</a:t>
            </a: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bool ready = false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State {get {return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animation.GetInteger</a:t>
            </a:r>
            <a:r>
              <a:rPr lang="en-US" sz="2000" dirty="0">
                <a:solidFill>
                  <a:srgbClr val="253957"/>
                </a:solidFill>
                <a:latin typeface="PT Astra Sans" panose="020B0603020203020204" pitchFamily="34" charset="-52"/>
                <a:ea typeface="PT Astra Sans" panose="020B0603020203020204" pitchFamily="34" charset="-52"/>
                <a:cs typeface="+mn-cs"/>
              </a:rPr>
              <a:t>("State</a:t>
            </a:r>
            <a:r>
              <a:rPr lang="en-US" sz="2000" dirty="0" smtClean="0">
                <a:solidFill>
                  <a:srgbClr val="253957"/>
                </a:solidFill>
                <a:latin typeface="PT Astra Sans" panose="020B0603020203020204" pitchFamily="34" charset="-52"/>
                <a:ea typeface="PT Astra Sans" panose="020B0603020203020204" pitchFamily="34" charset="-52"/>
                <a:cs typeface="+mn-cs"/>
              </a:rPr>
              <a:t>");} set {</a:t>
            </a:r>
            <a:r>
              <a:rPr lang="en-US" sz="2000" dirty="0" err="1" smtClean="0">
                <a:solidFill>
                  <a:srgbClr val="253957"/>
                </a:solidFill>
                <a:latin typeface="PT Astra Sans" panose="020B0603020203020204" pitchFamily="34" charset="-52"/>
                <a:ea typeface="PT Astra Sans" panose="020B0603020203020204" pitchFamily="34" charset="-52"/>
                <a:cs typeface="+mn-cs"/>
              </a:rPr>
              <a:t>animation.SetInteger</a:t>
            </a:r>
            <a:r>
              <a:rPr lang="en-US" sz="2000" dirty="0">
                <a:solidFill>
                  <a:srgbClr val="253957"/>
                </a:solidFill>
                <a:latin typeface="PT Astra Sans" panose="020B0603020203020204" pitchFamily="34" charset="-52"/>
                <a:ea typeface="PT Astra Sans" panose="020B0603020203020204" pitchFamily="34" charset="-52"/>
                <a:cs typeface="+mn-cs"/>
              </a:rPr>
              <a:t>("State",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)value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void OnCollisionEnter2D(Collision2D collision</a:t>
            </a:r>
            <a:r>
              <a:rPr lang="en-US" sz="2000" dirty="0" smtClean="0">
                <a:solidFill>
                  <a:srgbClr val="253957"/>
                </a:solidFill>
                <a:latin typeface="PT Astra Sans" panose="020B0603020203020204" pitchFamily="34" charset="-52"/>
                <a:ea typeface="PT Astra Sans" panose="020B0603020203020204" pitchFamily="34" charset="-52"/>
                <a:cs typeface="+mn-cs"/>
              </a:rPr>
              <a:t>) {if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collision.gameObject.tag</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EndLevel</a:t>
            </a:r>
            <a:r>
              <a:rPr lang="en-US" sz="2000" dirty="0" smtClean="0">
                <a:solidFill>
                  <a:srgbClr val="253957"/>
                </a:solidFill>
                <a:latin typeface="PT Astra Sans" panose="020B0603020203020204" pitchFamily="34" charset="-52"/>
                <a:ea typeface="PT Astra Sans" panose="020B0603020203020204" pitchFamily="34" charset="-52"/>
                <a:cs typeface="+mn-cs"/>
              </a:rPr>
              <a:t>") {ready </a:t>
            </a:r>
            <a:r>
              <a:rPr lang="en-US" sz="2000" dirty="0">
                <a:solidFill>
                  <a:srgbClr val="253957"/>
                </a:solidFill>
                <a:latin typeface="PT Astra Sans" panose="020B0603020203020204" pitchFamily="34" charset="-52"/>
                <a:ea typeface="PT Astra Sans" panose="020B0603020203020204" pitchFamily="34" charset="-52"/>
                <a:cs typeface="+mn-cs"/>
              </a:rPr>
              <a:t>= true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Start</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canv</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&lt;Canvas&gt;();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animation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&lt;Animator&gt;();</a:t>
            </a:r>
          </a:p>
          <a:p>
            <a:pPr algn="l"/>
            <a:r>
              <a:rPr lang="en-US" sz="2000" dirty="0">
                <a:solidFill>
                  <a:srgbClr val="253957"/>
                </a:solidFill>
                <a:latin typeface="PT Astra Sans" panose="020B0603020203020204" pitchFamily="34" charset="-52"/>
                <a:ea typeface="PT Astra Sans" panose="020B0603020203020204" pitchFamily="34" charset="-52"/>
                <a:cs typeface="+mn-cs"/>
              </a:rPr>
              <a:t>        sprite = </a:t>
            </a:r>
            <a:r>
              <a:rPr lang="en-US" sz="2000" dirty="0" err="1">
                <a:solidFill>
                  <a:srgbClr val="253957"/>
                </a:solidFill>
                <a:latin typeface="PT Astra Sans" panose="020B0603020203020204" pitchFamily="34" charset="-52"/>
                <a:ea typeface="PT Astra Sans" panose="020B0603020203020204" pitchFamily="34" charset="-52"/>
                <a:cs typeface="+mn-cs"/>
              </a:rPr>
              <a:t>GetComponentInChildren</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Cursor.lockState</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CursorLockMode.Locked</a:t>
            </a:r>
            <a:r>
              <a:rPr lang="en-US" sz="2000" dirty="0" smtClean="0">
                <a:solidFill>
                  <a:srgbClr val="253957"/>
                </a:solidFill>
                <a:latin typeface="PT Astra Sans" panose="020B0603020203020204" pitchFamily="34" charset="-52"/>
                <a:ea typeface="PT Astra Sans" panose="020B0603020203020204" pitchFamily="34" charset="-52"/>
                <a:cs typeface="+mn-cs"/>
              </a:rPr>
              <a:t>; }</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a:t>
            </a:r>
            <a:r>
              <a:rPr lang="en-US" sz="2000" dirty="0" err="1">
                <a:solidFill>
                  <a:srgbClr val="253957"/>
                </a:solidFill>
                <a:latin typeface="PT Astra Sans" panose="020B0603020203020204" pitchFamily="34" charset="-52"/>
                <a:ea typeface="PT Astra Sans" panose="020B0603020203020204" pitchFamily="34" charset="-52"/>
                <a:cs typeface="+mn-cs"/>
              </a:rPr>
              <a:t>FixedUpdate</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State </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CharacterState.Idle</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float </a:t>
            </a:r>
            <a:r>
              <a:rPr lang="en-US" sz="2000" dirty="0">
                <a:solidFill>
                  <a:srgbClr val="253957"/>
                </a:solidFill>
                <a:latin typeface="PT Astra Sans" panose="020B0603020203020204" pitchFamily="34" charset="-52"/>
                <a:ea typeface="PT Astra Sans" panose="020B0603020203020204" pitchFamily="34" charset="-52"/>
                <a:cs typeface="+mn-cs"/>
              </a:rPr>
              <a:t>v = </a:t>
            </a:r>
            <a:r>
              <a:rPr lang="en-US" sz="2000" dirty="0" err="1">
                <a:solidFill>
                  <a:srgbClr val="253957"/>
                </a:solidFill>
                <a:latin typeface="PT Astra Sans" panose="020B0603020203020204" pitchFamily="34" charset="-52"/>
                <a:ea typeface="PT Astra Sans" panose="020B0603020203020204" pitchFamily="34" charset="-52"/>
                <a:cs typeface="+mn-cs"/>
              </a:rPr>
              <a:t>Input.GetAxis</a:t>
            </a:r>
            <a:r>
              <a:rPr lang="en-US" sz="2000" dirty="0">
                <a:solidFill>
                  <a:srgbClr val="253957"/>
                </a:solidFill>
                <a:latin typeface="PT Astra Sans" panose="020B0603020203020204" pitchFamily="34" charset="-52"/>
                <a:ea typeface="PT Astra Sans" panose="020B0603020203020204" pitchFamily="34" charset="-52"/>
                <a:cs typeface="+mn-cs"/>
              </a:rPr>
              <a:t>("Vertical"); </a:t>
            </a:r>
          </a:p>
          <a:p>
            <a:pPr algn="l"/>
            <a:r>
              <a:rPr lang="en-US" sz="2000" dirty="0">
                <a:solidFill>
                  <a:srgbClr val="253957"/>
                </a:solidFill>
                <a:latin typeface="PT Astra Sans" panose="020B0603020203020204" pitchFamily="34" charset="-52"/>
                <a:ea typeface="PT Astra Sans" panose="020B0603020203020204" pitchFamily="34" charset="-52"/>
                <a:cs typeface="+mn-cs"/>
              </a:rPr>
              <a:t>        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smtClean="0">
                <a:solidFill>
                  <a:srgbClr val="253957"/>
                </a:solidFill>
                <a:latin typeface="PT Astra Sans" panose="020B0603020203020204" pitchFamily="34" charset="-52"/>
                <a:ea typeface="PT Astra Sans" panose="020B0603020203020204" pitchFamily="34" charset="-52"/>
                <a:cs typeface="+mn-cs"/>
              </a:rPr>
              <a:t>Horizontal {</a:t>
            </a:r>
            <a:r>
              <a:rPr lang="en-US" sz="2000" dirty="0" err="1" smtClean="0">
                <a:solidFill>
                  <a:srgbClr val="253957"/>
                </a:solidFill>
                <a:latin typeface="PT Astra Sans" panose="020B0603020203020204" pitchFamily="34" charset="-52"/>
                <a:ea typeface="PT Astra Sans" panose="020B0603020203020204" pitchFamily="34" charset="-52"/>
                <a:cs typeface="+mn-cs"/>
              </a:rPr>
              <a:t>RunLR</a:t>
            </a:r>
            <a:r>
              <a:rPr lang="en-US" sz="2000" dirty="0" smtClean="0">
                <a:solidFill>
                  <a:srgbClr val="253957"/>
                </a:solidFill>
                <a:latin typeface="PT Astra Sans" panose="020B0603020203020204" pitchFamily="34" charset="-52"/>
                <a:ea typeface="PT Astra Sans" panose="020B0603020203020204" pitchFamily="34" charset="-52"/>
                <a:cs typeface="+mn-cs"/>
              </a:rPr>
              <a:t>(); // </a:t>
            </a:r>
            <a:r>
              <a:rPr lang="ru-RU" sz="2000" dirty="0" smtClean="0">
                <a:solidFill>
                  <a:srgbClr val="253957"/>
                </a:solidFill>
                <a:latin typeface="PT Astra Sans" panose="020B0603020203020204" pitchFamily="34" charset="-52"/>
                <a:ea typeface="PT Astra Sans" panose="020B0603020203020204" pitchFamily="34" charset="-52"/>
                <a:cs typeface="+mn-cs"/>
              </a:rPr>
              <a:t>Движение влево/вправо}</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("Vertical"))    // </a:t>
            </a:r>
            <a:r>
              <a:rPr lang="ru-RU" sz="2000" dirty="0">
                <a:solidFill>
                  <a:srgbClr val="253957"/>
                </a:solidFill>
                <a:latin typeface="PT Astra Sans" panose="020B0603020203020204" pitchFamily="34" charset="-52"/>
                <a:ea typeface="PT Astra Sans" panose="020B0603020203020204" pitchFamily="34" charset="-52"/>
                <a:cs typeface="+mn-cs"/>
              </a:rPr>
              <a:t>ЕСЛИ же входные данные - кнопки </a:t>
            </a:r>
            <a:r>
              <a:rPr lang="en-US" sz="2000" dirty="0">
                <a:solidFill>
                  <a:srgbClr val="253957"/>
                </a:solidFill>
                <a:latin typeface="PT Astra Sans" panose="020B0603020203020204" pitchFamily="34" charset="-52"/>
                <a:ea typeface="PT Astra Sans" panose="020B0603020203020204" pitchFamily="34" charset="-52"/>
                <a:cs typeface="+mn-cs"/>
              </a:rPr>
              <a:t>W </a:t>
            </a:r>
            <a:r>
              <a:rPr lang="ru-RU" sz="2000" dirty="0">
                <a:solidFill>
                  <a:srgbClr val="253957"/>
                </a:solidFill>
                <a:latin typeface="PT Astra Sans" panose="020B0603020203020204" pitchFamily="34" charset="-52"/>
                <a:ea typeface="PT Astra Sans" panose="020B0603020203020204" pitchFamily="34" charset="-52"/>
                <a:cs typeface="+mn-cs"/>
              </a:rPr>
              <a:t>или </a:t>
            </a:r>
            <a:r>
              <a:rPr lang="en-US" sz="2000" dirty="0">
                <a:solidFill>
                  <a:srgbClr val="253957"/>
                </a:solidFill>
                <a:latin typeface="PT Astra Sans" panose="020B0603020203020204" pitchFamily="34" charset="-52"/>
                <a:ea typeface="PT Astra Sans" panose="020B0603020203020204" pitchFamily="34" charset="-52"/>
                <a:cs typeface="+mn-cs"/>
              </a:rPr>
              <a:t>S</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a:t>
            </a:r>
            <a:r>
              <a:rPr lang="en-US" sz="2000" dirty="0" err="1" smtClean="0">
                <a:solidFill>
                  <a:srgbClr val="253957"/>
                </a:solidFill>
                <a:latin typeface="PT Astra Sans" panose="020B0603020203020204" pitchFamily="34" charset="-52"/>
                <a:ea typeface="PT Astra Sans" panose="020B0603020203020204" pitchFamily="34" charset="-52"/>
                <a:cs typeface="+mn-cs"/>
              </a:rPr>
              <a:t>RunUD</a:t>
            </a:r>
            <a:r>
              <a:rPr lang="en-US" sz="2000" dirty="0" smtClean="0">
                <a:solidFill>
                  <a:srgbClr val="253957"/>
                </a:solidFill>
                <a:latin typeface="PT Astra Sans" panose="020B0603020203020204" pitchFamily="34" charset="-52"/>
                <a:ea typeface="PT Astra Sans" panose="020B0603020203020204" pitchFamily="34" charset="-52"/>
                <a:cs typeface="+mn-cs"/>
              </a:rPr>
              <a:t>(v</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ru-RU" sz="2000" dirty="0">
                <a:solidFill>
                  <a:srgbClr val="253957"/>
                </a:solidFill>
                <a:latin typeface="PT Astra Sans" panose="020B0603020203020204" pitchFamily="34" charset="-52"/>
                <a:ea typeface="PT Astra Sans" panose="020B0603020203020204" pitchFamily="34" charset="-52"/>
                <a:cs typeface="+mn-cs"/>
              </a:rPr>
              <a:t>Движение </a:t>
            </a:r>
            <a:r>
              <a:rPr lang="ru-RU" sz="2000" dirty="0" smtClean="0">
                <a:solidFill>
                  <a:srgbClr val="253957"/>
                </a:solidFill>
                <a:latin typeface="PT Astra Sans" panose="020B0603020203020204" pitchFamily="34" charset="-52"/>
                <a:ea typeface="PT Astra Sans" panose="020B0603020203020204" pitchFamily="34" charset="-52"/>
                <a:cs typeface="+mn-cs"/>
              </a:rPr>
              <a:t>вверх/вниз </a:t>
            </a:r>
            <a:r>
              <a:rPr lang="ru-RU" sz="2000" dirty="0">
                <a:solidFill>
                  <a:srgbClr val="253957"/>
                </a:solidFill>
                <a:latin typeface="PT Astra Sans" panose="020B0603020203020204" pitchFamily="34" charset="-52"/>
                <a:ea typeface="PT Astra Sans" panose="020B0603020203020204" pitchFamily="34" charset="-52"/>
                <a:cs typeface="+mn-cs"/>
              </a:rPr>
              <a:t>}</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a:solidFill>
                <a:srgbClr val="253957"/>
              </a:solidFill>
              <a:latin typeface="PT Astra Sans" panose="020B0603020203020204" pitchFamily="34" charset="-52"/>
              <a:ea typeface="PT Astra Sans" panose="020B0603020203020204" pitchFamily="34" charset="-52"/>
              <a:cs typeface="+mn-cs"/>
            </a:endParaRPr>
          </a:p>
        </p:txBody>
      </p:sp>
      <p:pic>
        <p:nvPicPr>
          <p:cNvPr id="2" name="Рисунок 1"/>
          <p:cNvPicPr>
            <a:picLocks noChangeAspect="1"/>
          </p:cNvPicPr>
          <p:nvPr/>
        </p:nvPicPr>
        <p:blipFill>
          <a:blip r:embed="rId4"/>
          <a:stretch>
            <a:fillRect/>
          </a:stretch>
        </p:blipFill>
        <p:spPr>
          <a:xfrm>
            <a:off x="18108363" y="2398167"/>
            <a:ext cx="4863406" cy="8638728"/>
          </a:xfrm>
          <a:prstGeom prst="rect">
            <a:avLst/>
          </a:prstGeom>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2273328"/>
            <a:ext cx="12837602" cy="1863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smtClean="0">
                <a:solidFill>
                  <a:srgbClr val="253957"/>
                </a:solidFill>
                <a:latin typeface="PT Astra Sans" panose="020B0603020203020204" pitchFamily="34" charset="-52"/>
                <a:ea typeface="PT Astra Sans" panose="020B0603020203020204" pitchFamily="34" charset="-52"/>
                <a:cs typeface="+mn-cs"/>
              </a:rPr>
              <a:t>Сокращенный скрипт передвижения</a:t>
            </a:r>
            <a:endParaRPr lang="ru-RU" sz="4000"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5072320" y="11104186"/>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13 – Общее количество скриптов</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41661246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26704" y="4121696"/>
            <a:ext cx="11489299" cy="6390497"/>
          </a:xfrm>
          <a:prstGeom prst="rect">
            <a:avLst/>
          </a:prstGeom>
        </p:spPr>
      </p:pic>
      <p:pic>
        <p:nvPicPr>
          <p:cNvPr id="3" name="Рисунок 2"/>
          <p:cNvPicPr>
            <a:picLocks noChangeAspect="1"/>
          </p:cNvPicPr>
          <p:nvPr/>
        </p:nvPicPr>
        <p:blipFill>
          <a:blip r:embed="rId5"/>
          <a:stretch>
            <a:fillRect/>
          </a:stretch>
        </p:blipFill>
        <p:spPr>
          <a:xfrm>
            <a:off x="12269513" y="4121695"/>
            <a:ext cx="11407969" cy="6390497"/>
          </a:xfrm>
          <a:prstGeom prst="rect">
            <a:avLst/>
          </a:prstGeom>
        </p:spPr>
      </p:pic>
      <p:sp>
        <p:nvSpPr>
          <p:cNvPr id="14" name="Надпись 8"/>
          <p:cNvSpPr txBox="1"/>
          <p:nvPr/>
        </p:nvSpPr>
        <p:spPr>
          <a:xfrm>
            <a:off x="1027032" y="1051219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14 – Интерфейс главного меню</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729176" y="105121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15 – Интерфейс запуска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5991346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886744" y="2342486"/>
            <a:ext cx="8496944" cy="4751249"/>
          </a:xfrm>
          <a:prstGeom prst="rect">
            <a:avLst/>
          </a:prstGeom>
        </p:spPr>
      </p:pic>
      <p:pic>
        <p:nvPicPr>
          <p:cNvPr id="3" name="Рисунок 2"/>
          <p:cNvPicPr>
            <a:picLocks noChangeAspect="1"/>
          </p:cNvPicPr>
          <p:nvPr/>
        </p:nvPicPr>
        <p:blipFill>
          <a:blip r:embed="rId5"/>
          <a:stretch>
            <a:fillRect/>
          </a:stretch>
        </p:blipFill>
        <p:spPr>
          <a:xfrm>
            <a:off x="14424248" y="2342487"/>
            <a:ext cx="8575092" cy="4765356"/>
          </a:xfrm>
          <a:prstGeom prst="rect">
            <a:avLst/>
          </a:prstGeom>
        </p:spPr>
      </p:pic>
      <p:pic>
        <p:nvPicPr>
          <p:cNvPr id="4" name="Рисунок 3"/>
          <p:cNvPicPr>
            <a:picLocks noChangeAspect="1"/>
          </p:cNvPicPr>
          <p:nvPr/>
        </p:nvPicPr>
        <p:blipFill>
          <a:blip r:embed="rId6"/>
          <a:stretch>
            <a:fillRect/>
          </a:stretch>
        </p:blipFill>
        <p:spPr>
          <a:xfrm>
            <a:off x="7417748" y="7485852"/>
            <a:ext cx="9073007" cy="5090065"/>
          </a:xfrm>
          <a:prstGeom prst="rect">
            <a:avLst/>
          </a:prstGeom>
        </p:spPr>
      </p:pic>
      <p:sp>
        <p:nvSpPr>
          <p:cNvPr id="14" name="Надпись 8"/>
          <p:cNvSpPr txBox="1"/>
          <p:nvPr/>
        </p:nvSpPr>
        <p:spPr>
          <a:xfrm>
            <a:off x="23716" y="704836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16 – Интерфейс меню настроек интерфейса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3396145" y="7093735"/>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17 – Интерфейс меню настроек клавиш</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Надпись 8"/>
          <p:cNvSpPr txBox="1"/>
          <p:nvPr/>
        </p:nvSpPr>
        <p:spPr>
          <a:xfrm>
            <a:off x="6749816" y="1246574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18 – Интерфейс выхода из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7" name="Прямоугольник 1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7"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32162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670720" y="4578687"/>
            <a:ext cx="12087225" cy="5038725"/>
          </a:xfrm>
          <a:prstGeom prst="rect">
            <a:avLst/>
          </a:prstGeom>
        </p:spPr>
      </p:pic>
      <p:sp>
        <p:nvSpPr>
          <p:cNvPr id="14" name="Надпись 8"/>
          <p:cNvSpPr txBox="1"/>
          <p:nvPr/>
        </p:nvSpPr>
        <p:spPr>
          <a:xfrm>
            <a:off x="1470011" y="96969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19 – Визуализация части игрового пространства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a:blip r:embed="rId5"/>
          <a:stretch>
            <a:fillRect/>
          </a:stretch>
        </p:blipFill>
        <p:spPr>
          <a:xfrm>
            <a:off x="13570163" y="4578687"/>
            <a:ext cx="9137276" cy="5063730"/>
          </a:xfrm>
          <a:prstGeom prst="rect">
            <a:avLst/>
          </a:prstGeom>
        </p:spPr>
      </p:pic>
      <p:sp>
        <p:nvSpPr>
          <p:cNvPr id="15" name="Надпись 8"/>
          <p:cNvSpPr txBox="1"/>
          <p:nvPr/>
        </p:nvSpPr>
        <p:spPr>
          <a:xfrm>
            <a:off x="12894480" y="96969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20 – Визуализация персонажа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034177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21523142" cy="7681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3" action="ppaction://hlinksldjump"/>
              </a:rPr>
              <a:t>Проблема</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Постановка </a:t>
            </a:r>
            <a:r>
              <a:rPr lang="ru-RU" sz="4800" dirty="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цели работы и задач</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5" action="ppaction://hlinksldjump"/>
              </a:rPr>
              <a:t>Анализ предметной области</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6" action="ppaction://hlinksldjump"/>
              </a:rPr>
              <a:t>Обзор аналогов</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7" action="ppaction://hlinksldjump"/>
              </a:rPr>
              <a:t>Требования к </a:t>
            </a:r>
            <a:r>
              <a:rPr lang="ru-RU" sz="4800" dirty="0" smtClean="0">
                <a:solidFill>
                  <a:srgbClr val="253957"/>
                </a:solidFill>
                <a:latin typeface="PT Astra Sans" panose="020B0603020203020204" pitchFamily="34" charset="-52"/>
                <a:ea typeface="PT Astra Sans" panose="020B0603020203020204" pitchFamily="34" charset="-52"/>
                <a:cs typeface="+mn-cs"/>
                <a:hlinkClick r:id="rId7" action="ppaction://hlinksldjump"/>
              </a:rPr>
              <a:t>разрабатываемой игре</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8" action="ppaction://hlinksldjump"/>
              </a:rPr>
              <a:t>Основание выбора средств разработки</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9" action="ppaction://hlinksldjump"/>
              </a:rPr>
              <a:t>Проектирование алгоритмов</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0" action="ppaction://hlinksldjump"/>
              </a:rPr>
              <a:t>Проектирование интерфейса</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1" action="ppaction://hlinksldjump"/>
              </a:rPr>
              <a:t>Результаты тестирования</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11" action="ppaction://hlinksldjump"/>
              </a:rPr>
              <a:t>Заключение</a:t>
            </a:r>
            <a:endParaRPr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План доклада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1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1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865957" y="505743"/>
            <a:ext cx="14465623" cy="1424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Результаты тестирования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814736" y="2498914"/>
            <a:ext cx="8280920" cy="9672115"/>
          </a:xfrm>
          <a:prstGeom prst="rect">
            <a:avLst/>
          </a:prstGeom>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887744" y="4409727"/>
            <a:ext cx="13548414" cy="776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Было проведено бета тестирование с участием учащихся НИУ «ВШЭ-Пермь» с применением технологий черного и белого ящиков</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Так же было проведено интеграционное тестирование</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После глобальных изменений </a:t>
            </a:r>
            <a:r>
              <a:rPr lang="ru-RU" sz="4000" b="1" dirty="0" smtClean="0">
                <a:solidFill>
                  <a:srgbClr val="253957"/>
                </a:solidFill>
                <a:latin typeface="PT Astra Sans" panose="020B0603020203020204" pitchFamily="34" charset="-52"/>
                <a:ea typeface="PT Astra Sans" panose="020B0603020203020204" pitchFamily="34" charset="-52"/>
                <a:cs typeface="+mn-cs"/>
              </a:rPr>
              <a:t>программы добавлялись и использовались </a:t>
            </a:r>
            <a:r>
              <a:rPr lang="ru-RU" sz="4000" b="1" dirty="0" smtClean="0">
                <a:solidFill>
                  <a:srgbClr val="253957"/>
                </a:solidFill>
                <a:latin typeface="PT Astra Sans" panose="020B0603020203020204" pitchFamily="34" charset="-52"/>
                <a:ea typeface="PT Astra Sans" panose="020B0603020203020204" pitchFamily="34" charset="-52"/>
                <a:cs typeface="+mn-cs"/>
              </a:rPr>
              <a:t>юнит тесты</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71223" y="12168008"/>
            <a:ext cx="962635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21 – Критерии черного ящика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20</a:t>
            </a:fld>
            <a:r>
              <a:rPr lang="ru-RU" sz="3200" dirty="0" smtClean="0">
                <a:solidFill>
                  <a:srgbClr val="253957"/>
                </a:solidFill>
                <a:latin typeface="PT Astra Sans" panose="020B0603020203020204" pitchFamily="34" charset="-52"/>
                <a:ea typeface="PT Astra Sans" panose="020B0603020203020204" pitchFamily="34" charset="-52"/>
              </a:rPr>
              <a:t>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8212455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7053853" y="537519"/>
            <a:ext cx="10089831" cy="12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Заключение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372244"/>
            <a:ext cx="21523142" cy="10273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a:t>
            </a:r>
            <a:r>
              <a:rPr lang="ru-RU" sz="4400" dirty="0">
                <a:solidFill>
                  <a:srgbClr val="253957"/>
                </a:solidFill>
                <a:latin typeface="PT Astra Sans" panose="020B0603020203020204" pitchFamily="34" charset="-52"/>
                <a:ea typeface="PT Astra Sans" panose="020B0603020203020204" pitchFamily="34" charset="-52"/>
              </a:rPr>
              <a:t>анализ действующих алгоритмов.</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проанализированы, сопоставлены и выбран визуализатор </a:t>
            </a:r>
            <a:r>
              <a:rPr lang="ru-RU" sz="4400" dirty="0">
                <a:solidFill>
                  <a:srgbClr val="253957"/>
                </a:solidFill>
                <a:latin typeface="PT Astra Sans" panose="020B0603020203020204" pitchFamily="34" charset="-52"/>
                <a:ea typeface="PT Astra Sans" panose="020B0603020203020204" pitchFamily="34" charset="-52"/>
              </a:rPr>
              <a:t>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изучены </a:t>
            </a:r>
            <a:r>
              <a:rPr lang="ru-RU" sz="4400" dirty="0">
                <a:solidFill>
                  <a:srgbClr val="253957"/>
                </a:solidFill>
                <a:latin typeface="PT Astra Sans" panose="020B0603020203020204" pitchFamily="34" charset="-52"/>
                <a:ea typeface="PT Astra Sans" panose="020B0603020203020204" pitchFamily="34" charset="-52"/>
              </a:rPr>
              <a:t>способы разработки многопользовательских игр.</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алгоритм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интерфейс 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опрос в ходе тестирования </a:t>
            </a:r>
            <a:r>
              <a:rPr lang="ru-RU" sz="4400" dirty="0">
                <a:solidFill>
                  <a:srgbClr val="253957"/>
                </a:solidFill>
                <a:latin typeface="PT Astra Sans" panose="020B0603020203020204" pitchFamily="34" charset="-52"/>
                <a:ea typeface="PT Astra Sans" panose="020B0603020203020204" pitchFamily="34" charset="-52"/>
              </a:rPr>
              <a:t>и </a:t>
            </a:r>
            <a:r>
              <a:rPr lang="ru-RU" sz="4400" dirty="0" smtClean="0">
                <a:solidFill>
                  <a:srgbClr val="253957"/>
                </a:solidFill>
                <a:latin typeface="PT Astra Sans" panose="020B0603020203020204" pitchFamily="34" charset="-52"/>
                <a:ea typeface="PT Astra Sans" panose="020B0603020203020204" pitchFamily="34" charset="-52"/>
              </a:rPr>
              <a:t>проанализированы </a:t>
            </a:r>
            <a:r>
              <a:rPr lang="ru-RU" sz="4400" dirty="0">
                <a:solidFill>
                  <a:srgbClr val="253957"/>
                </a:solidFill>
                <a:latin typeface="PT Astra Sans" panose="020B0603020203020204" pitchFamily="34" charset="-52"/>
                <a:ea typeface="PT Astra Sans" panose="020B0603020203020204" pitchFamily="34" charset="-52"/>
              </a:rPr>
              <a:t>ответы по поводу интерфейса, внести изменения.</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реализован </a:t>
            </a:r>
            <a:r>
              <a:rPr lang="ru-RU" sz="4400" dirty="0">
                <a:solidFill>
                  <a:srgbClr val="253957"/>
                </a:solidFill>
                <a:latin typeface="PT Astra Sans" panose="020B0603020203020204" pitchFamily="34" charset="-52"/>
                <a:ea typeface="PT Astra Sans" panose="020B0603020203020204" pitchFamily="34" charset="-52"/>
              </a:rPr>
              <a:t>код программы и предварительный интерфейс.</a:t>
            </a:r>
          </a:p>
          <a:p>
            <a:pPr marL="74295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rPr>
              <a:t>Был реализован</a:t>
            </a:r>
            <a:r>
              <a:rPr lang="ru-RU" sz="4400" dirty="0" smtClean="0">
                <a:solidFill>
                  <a:srgbClr val="253957"/>
                </a:solidFill>
                <a:latin typeface="PT Astra Sans" panose="020B0603020203020204" pitchFamily="34" charset="-52"/>
                <a:ea typeface="PT Astra Sans" panose="020B0603020203020204" pitchFamily="34" charset="-52"/>
              </a:rPr>
              <a:t> </a:t>
            </a:r>
            <a:r>
              <a:rPr lang="ru-RU" sz="4400" dirty="0">
                <a:solidFill>
                  <a:srgbClr val="253957"/>
                </a:solidFill>
                <a:latin typeface="PT Astra Sans" panose="020B0603020203020204" pitchFamily="34" charset="-52"/>
                <a:ea typeface="PT Astra Sans" panose="020B0603020203020204" pitchFamily="34" charset="-52"/>
              </a:rPr>
              <a:t>проект с использованием алгоритма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Была написана пользовательская документация </a:t>
            </a:r>
            <a:r>
              <a:rPr lang="ru-RU" sz="4400" dirty="0">
                <a:solidFill>
                  <a:srgbClr val="253957"/>
                </a:solidFill>
                <a:latin typeface="PT Astra Sans" panose="020B0603020203020204" pitchFamily="34" charset="-52"/>
                <a:ea typeface="PT Astra Sans" panose="020B0603020203020204" pitchFamily="34" charset="-52"/>
              </a:rPr>
              <a:t>для программы.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Было проведено </a:t>
            </a:r>
            <a:r>
              <a:rPr lang="ru-RU" sz="4400" dirty="0">
                <a:solidFill>
                  <a:srgbClr val="253957"/>
                </a:solidFill>
                <a:latin typeface="PT Astra Sans" panose="020B0603020203020204" pitchFamily="34" charset="-52"/>
                <a:ea typeface="PT Astra Sans" panose="020B0603020203020204" pitchFamily="34" charset="-52"/>
              </a:rPr>
              <a:t>тестирование, для выявления недочетов и сбора критики </a:t>
            </a:r>
            <a:r>
              <a:rPr lang="ru-RU" sz="4400" dirty="0" err="1">
                <a:solidFill>
                  <a:srgbClr val="253957"/>
                </a:solidFill>
                <a:latin typeface="PT Astra Sans" panose="020B0603020203020204" pitchFamily="34" charset="-52"/>
                <a:ea typeface="PT Astra Sans" panose="020B0603020203020204" pitchFamily="34" charset="-52"/>
              </a:rPr>
              <a:t>тестировщиков</a:t>
            </a:r>
            <a:r>
              <a:rPr lang="ru-RU" sz="4400" dirty="0">
                <a:solidFill>
                  <a:srgbClr val="253957"/>
                </a:solidFill>
                <a:latin typeface="PT Astra Sans" panose="020B0603020203020204" pitchFamily="34" charset="-52"/>
                <a:ea typeface="PT Astra Sans" panose="020B0603020203020204" pitchFamily="34" charset="-52"/>
              </a:rPr>
              <a:t>.</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внесены </a:t>
            </a:r>
            <a:r>
              <a:rPr lang="ru-RU" sz="4400" dirty="0">
                <a:solidFill>
                  <a:srgbClr val="253957"/>
                </a:solidFill>
                <a:latin typeface="PT Astra Sans" panose="020B0603020203020204" pitchFamily="34" charset="-52"/>
                <a:ea typeface="PT Astra Sans" panose="020B0603020203020204" pitchFamily="34" charset="-52"/>
              </a:rPr>
              <a:t>изменения на основании выявленных недочетов на этапе тестирования.</a:t>
            </a: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21</a:t>
            </a:fld>
            <a:r>
              <a:rPr lang="ru-RU" sz="3200" dirty="0" smtClean="0">
                <a:solidFill>
                  <a:srgbClr val="253957"/>
                </a:solidFill>
                <a:latin typeface="PT Astra Sans" panose="020B0603020203020204" pitchFamily="34" charset="-52"/>
                <a:ea typeface="PT Astra Sans" panose="020B0603020203020204" pitchFamily="34" charset="-52"/>
              </a:rPr>
              <a:t>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54462175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19" name="Рисунок 1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289973" y="1979593"/>
            <a:ext cx="4058403"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0" name="Рисунок 19">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5753532" y="1994830"/>
            <a:ext cx="4048658"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1" name="Рисунок 20">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10193475" y="1994830"/>
            <a:ext cx="4044330"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2" name="Рисунок 21">
            <a:hlinkClick r:id="rId11" action="ppaction://hlinksldjump"/>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14621231" y="1994830"/>
            <a:ext cx="4036643"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3" name="Рисунок 22">
            <a:hlinkClick r:id="rId14" action="ppaction://hlinksldjump"/>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Lst>
          </a:blip>
          <a:stretch>
            <a:fillRect/>
          </a:stretch>
        </p:blipFill>
        <p:spPr>
          <a:xfrm>
            <a:off x="19041300" y="1979593"/>
            <a:ext cx="4056016"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4" name="Рисунок 23">
            <a:hlinkClick r:id="rId17" action="ppaction://hlinksldjump"/>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280852" y="4609005"/>
            <a:ext cx="4076643" cy="229338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5" name="Рисунок 24">
            <a:hlinkClick r:id="rId20" action="ppaction://hlinksldjump"/>
          </p:cNvPr>
          <p:cNvPicPr>
            <a:picLocks noChangeAspect="1"/>
          </p:cNvPicPr>
          <p:nvPr/>
        </p:nvPicPr>
        <p:blipFill>
          <a:blip r:embed="rId21">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5716232" y="4589109"/>
            <a:ext cx="4098518" cy="230569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6" name="Рисунок 25">
            <a:hlinkClick r:id="rId23" action="ppaction://hlinksldjump"/>
          </p:cNvPr>
          <p:cNvPicPr>
            <a:picLocks noChangeAspect="1"/>
          </p:cNvPicPr>
          <p:nvPr/>
        </p:nvPicPr>
        <p:blipFill>
          <a:blip r:embed="rId24">
            <a:extLst>
              <a:ext uri="{BEBA8EAE-BF5A-486C-A8C5-ECC9F3942E4B}">
                <a14:imgProps xmlns:a14="http://schemas.microsoft.com/office/drawing/2010/main">
                  <a14:imgLayer r:embed="rId25">
                    <a14:imgEffect>
                      <a14:brightnessContrast bright="-20000" contrast="20000"/>
                    </a14:imgEffect>
                  </a14:imgLayer>
                </a14:imgProps>
              </a:ext>
            </a:extLst>
          </a:blip>
          <a:stretch>
            <a:fillRect/>
          </a:stretch>
        </p:blipFill>
        <p:spPr>
          <a:xfrm>
            <a:off x="10193642" y="4634211"/>
            <a:ext cx="4014048" cy="226058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7" name="Рисунок 26">
            <a:hlinkClick r:id="rId26" action="ppaction://hlinksldjump"/>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contrast="20000"/>
                    </a14:imgEffect>
                  </a14:imgLayer>
                </a14:imgProps>
              </a:ext>
            </a:extLst>
          </a:blip>
          <a:stretch>
            <a:fillRect/>
          </a:stretch>
        </p:blipFill>
        <p:spPr>
          <a:xfrm>
            <a:off x="14621549" y="4604644"/>
            <a:ext cx="4062193" cy="229015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8" name="Рисунок 27">
            <a:hlinkClick r:id="rId29" action="ppaction://hlinksldjump"/>
          </p:cNvPr>
          <p:cNvPicPr>
            <a:picLocks noChangeAspect="1"/>
          </p:cNvPicPr>
          <p:nvPr/>
        </p:nvPicPr>
        <p:blipFill>
          <a:blip r:embed="rId30">
            <a:extLst>
              <a:ext uri="{BEBA8EAE-BF5A-486C-A8C5-ECC9F3942E4B}">
                <a14:imgProps xmlns:a14="http://schemas.microsoft.com/office/drawing/2010/main">
                  <a14:imgLayer r:embed="rId31">
                    <a14:imgEffect>
                      <a14:brightnessContrast bright="-20000" contrast="20000"/>
                    </a14:imgEffect>
                  </a14:imgLayer>
                </a14:imgProps>
              </a:ext>
            </a:extLst>
          </a:blip>
          <a:stretch>
            <a:fillRect/>
          </a:stretch>
        </p:blipFill>
        <p:spPr>
          <a:xfrm>
            <a:off x="19035660" y="4604644"/>
            <a:ext cx="4061656" cy="22874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039064" y="2456707"/>
            <a:ext cx="54486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2</a:t>
            </a:r>
            <a:endParaRPr kumimoji="0" lang="ru-RU" sz="8000" b="1" i="0" strike="noStrike" cap="none" spc="0" normalizeH="0" baseline="0" dirty="0">
              <a:ln>
                <a:noFill/>
              </a:ln>
              <a:solidFill>
                <a:schemeClr val="accent1">
                  <a:lumMod val="75000"/>
                </a:schemeClr>
              </a:solidFill>
              <a:uFillTx/>
              <a:latin typeface="PT Astra Sans" panose="020B0603020203020204"/>
              <a:sym typeface="Helvetica Light"/>
            </a:endParaRPr>
          </a:p>
        </p:txBody>
      </p:sp>
      <p:pic>
        <p:nvPicPr>
          <p:cNvPr id="29" name="Рисунок 28">
            <a:hlinkClick r:id="rId32" action="ppaction://hlinksldjump"/>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contrast="20000"/>
                    </a14:imgEffect>
                  </a14:imgLayer>
                </a14:imgProps>
              </a:ext>
            </a:extLst>
          </a:blip>
          <a:stretch>
            <a:fillRect/>
          </a:stretch>
        </p:blipFill>
        <p:spPr>
          <a:xfrm>
            <a:off x="1263033" y="7300358"/>
            <a:ext cx="4099154" cy="2314817"/>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0" name="Рисунок 29">
            <a:hlinkClick r:id="rId35" action="ppaction://hlinksldjump"/>
          </p:cNvPr>
          <p:cNvPicPr>
            <a:picLocks noChangeAspect="1"/>
          </p:cNvPicPr>
          <p:nvPr/>
        </p:nvPicPr>
        <p:blipFill>
          <a:blip r:embed="rId36">
            <a:extLst>
              <a:ext uri="{BEBA8EAE-BF5A-486C-A8C5-ECC9F3942E4B}">
                <a14:imgProps xmlns:a14="http://schemas.microsoft.com/office/drawing/2010/main">
                  <a14:imgLayer r:embed="rId37">
                    <a14:imgEffect>
                      <a14:brightnessContrast bright="-20000" contrast="20000"/>
                    </a14:imgEffect>
                  </a14:imgLayer>
                </a14:imgProps>
              </a:ext>
            </a:extLst>
          </a:blip>
          <a:stretch>
            <a:fillRect/>
          </a:stretch>
        </p:blipFill>
        <p:spPr>
          <a:xfrm>
            <a:off x="5756147" y="7279530"/>
            <a:ext cx="4092354" cy="231154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1" name="Рисунок 30">
            <a:hlinkClick r:id="rId38" action="ppaction://hlinksldjump"/>
          </p:cNvPr>
          <p:cNvPicPr>
            <a:picLocks noChangeAspect="1"/>
          </p:cNvPicPr>
          <p:nvPr/>
        </p:nvPicPr>
        <p:blipFill>
          <a:blip r:embed="rId39">
            <a:extLst>
              <a:ext uri="{BEBA8EAE-BF5A-486C-A8C5-ECC9F3942E4B}">
                <a14:imgProps xmlns:a14="http://schemas.microsoft.com/office/drawing/2010/main">
                  <a14:imgLayer r:embed="rId40">
                    <a14:imgEffect>
                      <a14:brightnessContrast bright="-20000" contrast="20000"/>
                    </a14:imgEffect>
                  </a14:imgLayer>
                </a14:imgProps>
              </a:ext>
            </a:extLst>
          </a:blip>
          <a:stretch>
            <a:fillRect/>
          </a:stretch>
        </p:blipFill>
        <p:spPr>
          <a:xfrm>
            <a:off x="10191900" y="7279719"/>
            <a:ext cx="4108584" cy="231135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2" name="Рисунок 31">
            <a:hlinkClick r:id="rId41" action="ppaction://hlinksldjump"/>
          </p:cNvPr>
          <p:cNvPicPr>
            <a:picLocks noChangeAspect="1"/>
          </p:cNvPicPr>
          <p:nvPr/>
        </p:nvPicPr>
        <p:blipFill>
          <a:blip r:embed="rId42">
            <a:extLst>
              <a:ext uri="{BEBA8EAE-BF5A-486C-A8C5-ECC9F3942E4B}">
                <a14:imgProps xmlns:a14="http://schemas.microsoft.com/office/drawing/2010/main">
                  <a14:imgLayer r:embed="rId43">
                    <a14:imgEffect>
                      <a14:brightnessContrast bright="-20000" contrast="20000"/>
                    </a14:imgEffect>
                  </a14:imgLayer>
                </a14:imgProps>
              </a:ext>
            </a:extLst>
          </a:blip>
          <a:stretch>
            <a:fillRect/>
          </a:stretch>
        </p:blipFill>
        <p:spPr>
          <a:xfrm>
            <a:off x="14629437" y="7278776"/>
            <a:ext cx="4028437" cy="227112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3" name="Рисунок 32">
            <a:hlinkClick r:id="rId44" action="ppaction://hlinksldjump"/>
          </p:cNvPr>
          <p:cNvPicPr>
            <a:picLocks noChangeAspect="1"/>
          </p:cNvPicPr>
          <p:nvPr/>
        </p:nvPicPr>
        <p:blipFill>
          <a:blip r:embed="rId45">
            <a:extLst>
              <a:ext uri="{BEBA8EAE-BF5A-486C-A8C5-ECC9F3942E4B}">
                <a14:imgProps xmlns:a14="http://schemas.microsoft.com/office/drawing/2010/main">
                  <a14:imgLayer r:embed="rId46">
                    <a14:imgEffect>
                      <a14:brightnessContrast bright="-20000" contrast="20000"/>
                    </a14:imgEffect>
                  </a14:imgLayer>
                </a14:imgProps>
              </a:ext>
            </a:extLst>
          </a:blip>
          <a:stretch>
            <a:fillRect/>
          </a:stretch>
        </p:blipFill>
        <p:spPr>
          <a:xfrm>
            <a:off x="19035660" y="7254088"/>
            <a:ext cx="4060541" cy="227564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4" name="Рисунок 33">
            <a:hlinkClick r:id="rId47" action="ppaction://hlinksldjump"/>
          </p:cNvPr>
          <p:cNvPicPr>
            <a:picLocks noChangeAspect="1"/>
          </p:cNvPicPr>
          <p:nvPr/>
        </p:nvPicPr>
        <p:blipFill>
          <a:blip r:embed="rId48">
            <a:extLst>
              <a:ext uri="{BEBA8EAE-BF5A-486C-A8C5-ECC9F3942E4B}">
                <a14:imgProps xmlns:a14="http://schemas.microsoft.com/office/drawing/2010/main">
                  <a14:imgLayer r:embed="rId49">
                    <a14:imgEffect>
                      <a14:brightnessContrast bright="-20000" contrast="20000"/>
                    </a14:imgEffect>
                  </a14:imgLayer>
                </a14:imgProps>
              </a:ext>
            </a:extLst>
          </a:blip>
          <a:stretch>
            <a:fillRect/>
          </a:stretch>
        </p:blipFill>
        <p:spPr>
          <a:xfrm>
            <a:off x="1278601" y="9962257"/>
            <a:ext cx="4047037" cy="227916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5" name="Рисунок 34">
            <a:hlinkClick r:id="rId50" action="ppaction://hlinksldjump"/>
          </p:cNvPr>
          <p:cNvPicPr>
            <a:picLocks noChangeAspect="1"/>
          </p:cNvPicPr>
          <p:nvPr/>
        </p:nvPicPr>
        <p:blipFill>
          <a:blip r:embed="rId51">
            <a:extLst>
              <a:ext uri="{BEBA8EAE-BF5A-486C-A8C5-ECC9F3942E4B}">
                <a14:imgProps xmlns:a14="http://schemas.microsoft.com/office/drawing/2010/main">
                  <a14:imgLayer r:embed="rId52">
                    <a14:imgEffect>
                      <a14:brightnessContrast bright="-20000" contrast="20000"/>
                    </a14:imgEffect>
                  </a14:imgLayer>
                </a14:imgProps>
              </a:ext>
            </a:extLst>
          </a:blip>
          <a:stretch>
            <a:fillRect/>
          </a:stretch>
        </p:blipFill>
        <p:spPr>
          <a:xfrm>
            <a:off x="5753532" y="9962257"/>
            <a:ext cx="4061218" cy="226045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6" name="Рисунок 35">
            <a:hlinkClick r:id="rId53" action="ppaction://hlinksldjump"/>
          </p:cNvPr>
          <p:cNvPicPr>
            <a:picLocks noChangeAspect="1"/>
          </p:cNvPicPr>
          <p:nvPr/>
        </p:nvPicPr>
        <p:blipFill>
          <a:blip r:embed="rId54">
            <a:extLst>
              <a:ext uri="{BEBA8EAE-BF5A-486C-A8C5-ECC9F3942E4B}">
                <a14:imgProps xmlns:a14="http://schemas.microsoft.com/office/drawing/2010/main">
                  <a14:imgLayer r:embed="rId55">
                    <a14:imgEffect>
                      <a14:brightnessContrast bright="-20000" contrast="20000"/>
                    </a14:imgEffect>
                  </a14:imgLayer>
                </a14:imgProps>
              </a:ext>
            </a:extLst>
          </a:blip>
          <a:stretch>
            <a:fillRect/>
          </a:stretch>
        </p:blipFill>
        <p:spPr>
          <a:xfrm>
            <a:off x="10191900" y="9962256"/>
            <a:ext cx="4108583" cy="225485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7" name="Рисунок 36">
            <a:hlinkClick r:id="rId56" action="ppaction://hlinksldjump"/>
          </p:cNvPr>
          <p:cNvPicPr>
            <a:picLocks noChangeAspect="1"/>
          </p:cNvPicPr>
          <p:nvPr/>
        </p:nvPicPr>
        <p:blipFill>
          <a:blip r:embed="rId57">
            <a:extLst>
              <a:ext uri="{BEBA8EAE-BF5A-486C-A8C5-ECC9F3942E4B}">
                <a14:imgProps xmlns:a14="http://schemas.microsoft.com/office/drawing/2010/main">
                  <a14:imgLayer r:embed="rId58">
                    <a14:imgEffect>
                      <a14:brightnessContrast bright="-20000" contrast="20000"/>
                    </a14:imgEffect>
                  </a14:imgLayer>
                </a14:imgProps>
              </a:ext>
            </a:extLst>
          </a:blip>
          <a:stretch>
            <a:fillRect/>
          </a:stretch>
        </p:blipFill>
        <p:spPr>
          <a:xfrm>
            <a:off x="14635585" y="9919295"/>
            <a:ext cx="4048157" cy="229383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8" name="Рисунок 37">
            <a:hlinkClick r:id="rId59" action="ppaction://hlinksldjump"/>
          </p:cNvPr>
          <p:cNvPicPr>
            <a:picLocks noChangeAspect="1"/>
          </p:cNvPicPr>
          <p:nvPr/>
        </p:nvPicPr>
        <p:blipFill>
          <a:blip r:embed="rId60">
            <a:extLst>
              <a:ext uri="{BEBA8EAE-BF5A-486C-A8C5-ECC9F3942E4B}">
                <a14:imgProps xmlns:a14="http://schemas.microsoft.com/office/drawing/2010/main">
                  <a14:imgLayer r:embed="rId61">
                    <a14:imgEffect>
                      <a14:brightnessContrast bright="-20000" contrast="20000"/>
                    </a14:imgEffect>
                  </a14:imgLayer>
                </a14:imgProps>
              </a:ext>
            </a:extLst>
          </a:blip>
          <a:stretch>
            <a:fillRect/>
          </a:stretch>
        </p:blipFill>
        <p:spPr>
          <a:xfrm>
            <a:off x="19035660" y="9907217"/>
            <a:ext cx="4090141" cy="230591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39" name="TextBox 38"/>
          <p:cNvSpPr txBox="1"/>
          <p:nvPr/>
        </p:nvSpPr>
        <p:spPr>
          <a:xfrm>
            <a:off x="7477214" y="2434078"/>
            <a:ext cx="61033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3</a:t>
            </a:r>
            <a:endParaRPr lang="ru-RU" sz="8000" b="1" dirty="0">
              <a:solidFill>
                <a:schemeClr val="accent1">
                  <a:lumMod val="75000"/>
                </a:schemeClr>
              </a:solidFill>
            </a:endParaRPr>
          </a:p>
        </p:txBody>
      </p:sp>
      <p:sp>
        <p:nvSpPr>
          <p:cNvPr id="40" name="TextBox 39"/>
          <p:cNvSpPr txBox="1"/>
          <p:nvPr/>
        </p:nvSpPr>
        <p:spPr>
          <a:xfrm>
            <a:off x="11885885" y="2369578"/>
            <a:ext cx="59414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4</a:t>
            </a:r>
            <a:endParaRPr lang="ru-RU" sz="8000" b="1" dirty="0">
              <a:solidFill>
                <a:schemeClr val="accent1">
                  <a:lumMod val="75000"/>
                </a:schemeClr>
              </a:solidFill>
            </a:endParaRPr>
          </a:p>
        </p:txBody>
      </p:sp>
      <p:sp>
        <p:nvSpPr>
          <p:cNvPr id="41" name="TextBox 40"/>
          <p:cNvSpPr txBox="1"/>
          <p:nvPr/>
        </p:nvSpPr>
        <p:spPr>
          <a:xfrm>
            <a:off x="16379171" y="2371790"/>
            <a:ext cx="56535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5</a:t>
            </a:r>
            <a:endParaRPr lang="ru-RU" sz="8000" b="1" dirty="0">
              <a:solidFill>
                <a:schemeClr val="accent1">
                  <a:lumMod val="75000"/>
                </a:schemeClr>
              </a:solidFill>
            </a:endParaRPr>
          </a:p>
        </p:txBody>
      </p:sp>
      <p:sp>
        <p:nvSpPr>
          <p:cNvPr id="42" name="TextBox 41"/>
          <p:cNvSpPr txBox="1"/>
          <p:nvPr/>
        </p:nvSpPr>
        <p:spPr>
          <a:xfrm>
            <a:off x="20890453" y="2434078"/>
            <a:ext cx="44656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6</a:t>
            </a:r>
            <a:endParaRPr lang="ru-RU" sz="8000" b="1" dirty="0">
              <a:solidFill>
                <a:schemeClr val="accent1">
                  <a:lumMod val="75000"/>
                </a:schemeClr>
              </a:solidFill>
            </a:endParaRPr>
          </a:p>
        </p:txBody>
      </p:sp>
      <p:sp>
        <p:nvSpPr>
          <p:cNvPr id="43" name="TextBox 42"/>
          <p:cNvSpPr txBox="1"/>
          <p:nvPr/>
        </p:nvSpPr>
        <p:spPr>
          <a:xfrm>
            <a:off x="3000538" y="4953184"/>
            <a:ext cx="58339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7</a:t>
            </a:r>
            <a:endParaRPr kumimoji="0" lang="ru-RU" sz="8000" b="1" i="0" strike="noStrike" cap="none" spc="0" normalizeH="0" baseline="0" dirty="0">
              <a:ln>
                <a:noFill/>
              </a:ln>
              <a:solidFill>
                <a:schemeClr val="accent1">
                  <a:lumMod val="75000"/>
                </a:schemeClr>
              </a:solidFill>
              <a:effectLst/>
              <a:uFillTx/>
              <a:latin typeface="PT Astra Sans" panose="020B0603020203020204"/>
              <a:sym typeface="Helvetica Light"/>
            </a:endParaRPr>
          </a:p>
        </p:txBody>
      </p:sp>
      <p:sp>
        <p:nvSpPr>
          <p:cNvPr id="44" name="TextBox 43"/>
          <p:cNvSpPr txBox="1"/>
          <p:nvPr/>
        </p:nvSpPr>
        <p:spPr>
          <a:xfrm>
            <a:off x="12012252" y="4953184"/>
            <a:ext cx="46778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9</a:t>
            </a:r>
            <a:endParaRPr lang="ru-RU" sz="8000" b="1" dirty="0">
              <a:solidFill>
                <a:schemeClr val="accent1">
                  <a:lumMod val="75000"/>
                </a:schemeClr>
              </a:solidFill>
            </a:endParaRPr>
          </a:p>
        </p:txBody>
      </p:sp>
      <p:sp>
        <p:nvSpPr>
          <p:cNvPr id="45" name="TextBox 44"/>
          <p:cNvSpPr txBox="1"/>
          <p:nvPr/>
        </p:nvSpPr>
        <p:spPr>
          <a:xfrm>
            <a:off x="16036965" y="4960650"/>
            <a:ext cx="128775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10</a:t>
            </a:r>
            <a:endParaRPr lang="ru-RU" sz="8000" b="1" dirty="0">
              <a:solidFill>
                <a:schemeClr val="accent1">
                  <a:lumMod val="75000"/>
                </a:schemeClr>
              </a:solidFill>
            </a:endParaRPr>
          </a:p>
        </p:txBody>
      </p:sp>
      <p:sp>
        <p:nvSpPr>
          <p:cNvPr id="46" name="TextBox 45"/>
          <p:cNvSpPr txBox="1"/>
          <p:nvPr/>
        </p:nvSpPr>
        <p:spPr>
          <a:xfrm>
            <a:off x="20467593" y="4960650"/>
            <a:ext cx="1287756"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11</a:t>
            </a:r>
            <a:endParaRPr lang="ru-RU" sz="8000" b="1" dirty="0">
              <a:solidFill>
                <a:schemeClr val="accent1">
                  <a:lumMod val="75000"/>
                </a:schemeClr>
              </a:solidFill>
            </a:endParaRPr>
          </a:p>
        </p:txBody>
      </p:sp>
      <p:sp>
        <p:nvSpPr>
          <p:cNvPr id="47" name="TextBox 46"/>
          <p:cNvSpPr txBox="1"/>
          <p:nvPr/>
        </p:nvSpPr>
        <p:spPr>
          <a:xfrm>
            <a:off x="2668732" y="773167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12</a:t>
            </a:r>
            <a:endParaRPr lang="ru-RU" sz="8000" b="1" dirty="0">
              <a:solidFill>
                <a:schemeClr val="accent1">
                  <a:lumMod val="75000"/>
                </a:schemeClr>
              </a:solidFill>
            </a:endParaRPr>
          </a:p>
        </p:txBody>
      </p:sp>
      <p:sp>
        <p:nvSpPr>
          <p:cNvPr id="48" name="TextBox 47"/>
          <p:cNvSpPr txBox="1"/>
          <p:nvPr/>
        </p:nvSpPr>
        <p:spPr>
          <a:xfrm>
            <a:off x="7158447" y="762623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13</a:t>
            </a:r>
            <a:endParaRPr lang="ru-RU" sz="8000" b="1" dirty="0">
              <a:solidFill>
                <a:schemeClr val="accent1">
                  <a:lumMod val="75000"/>
                </a:schemeClr>
              </a:solidFill>
            </a:endParaRPr>
          </a:p>
        </p:txBody>
      </p:sp>
      <p:sp>
        <p:nvSpPr>
          <p:cNvPr id="49" name="TextBox 48"/>
          <p:cNvSpPr txBox="1"/>
          <p:nvPr/>
        </p:nvSpPr>
        <p:spPr>
          <a:xfrm>
            <a:off x="11539080" y="7617274"/>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14</a:t>
            </a:r>
            <a:endParaRPr lang="ru-RU" sz="8000" b="1" dirty="0">
              <a:solidFill>
                <a:schemeClr val="accent1">
                  <a:lumMod val="75000"/>
                </a:schemeClr>
              </a:solidFill>
            </a:endParaRPr>
          </a:p>
        </p:txBody>
      </p:sp>
      <p:sp>
        <p:nvSpPr>
          <p:cNvPr id="50" name="TextBox 49"/>
          <p:cNvSpPr txBox="1"/>
          <p:nvPr/>
        </p:nvSpPr>
        <p:spPr>
          <a:xfrm>
            <a:off x="16036963" y="762980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a:solidFill>
                  <a:schemeClr val="accent1">
                    <a:lumMod val="75000"/>
                  </a:schemeClr>
                </a:solidFill>
              </a:rPr>
              <a:t>15</a:t>
            </a:r>
            <a:endParaRPr lang="ru-RU" sz="8000" b="1" dirty="0">
              <a:solidFill>
                <a:schemeClr val="accent1">
                  <a:lumMod val="75000"/>
                </a:schemeClr>
              </a:solidFill>
            </a:endParaRPr>
          </a:p>
        </p:txBody>
      </p:sp>
      <p:sp>
        <p:nvSpPr>
          <p:cNvPr id="51" name="TextBox 50"/>
          <p:cNvSpPr txBox="1"/>
          <p:nvPr/>
        </p:nvSpPr>
        <p:spPr>
          <a:xfrm>
            <a:off x="20489695" y="772837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16</a:t>
            </a:r>
            <a:endParaRPr lang="ru-RU" sz="8000" b="1" dirty="0">
              <a:solidFill>
                <a:schemeClr val="accent1">
                  <a:lumMod val="75000"/>
                </a:schemeClr>
              </a:solidFill>
            </a:endParaRPr>
          </a:p>
        </p:txBody>
      </p:sp>
      <p:sp>
        <p:nvSpPr>
          <p:cNvPr id="52" name="TextBox 51"/>
          <p:cNvSpPr txBox="1"/>
          <p:nvPr/>
        </p:nvSpPr>
        <p:spPr>
          <a:xfrm>
            <a:off x="2642505" y="10377487"/>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17</a:t>
            </a:r>
            <a:endParaRPr lang="ru-RU" sz="8000" b="1" dirty="0">
              <a:solidFill>
                <a:schemeClr val="accent1">
                  <a:lumMod val="75000"/>
                </a:schemeClr>
              </a:solidFill>
            </a:endParaRPr>
          </a:p>
        </p:txBody>
      </p:sp>
      <p:sp>
        <p:nvSpPr>
          <p:cNvPr id="53" name="TextBox 52"/>
          <p:cNvSpPr txBox="1"/>
          <p:nvPr/>
        </p:nvSpPr>
        <p:spPr>
          <a:xfrm>
            <a:off x="7191797"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18</a:t>
            </a:r>
            <a:endParaRPr lang="ru-RU" sz="8000" b="1" dirty="0">
              <a:solidFill>
                <a:schemeClr val="accent1">
                  <a:lumMod val="75000"/>
                </a:schemeClr>
              </a:solidFill>
            </a:endParaRPr>
          </a:p>
        </p:txBody>
      </p:sp>
      <p:sp>
        <p:nvSpPr>
          <p:cNvPr id="54" name="TextBox 53"/>
          <p:cNvSpPr txBox="1"/>
          <p:nvPr/>
        </p:nvSpPr>
        <p:spPr>
          <a:xfrm>
            <a:off x="11581290"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19</a:t>
            </a:r>
            <a:endParaRPr lang="ru-RU" sz="8000" b="1" dirty="0">
              <a:solidFill>
                <a:schemeClr val="accent1">
                  <a:lumMod val="75000"/>
                </a:schemeClr>
              </a:solidFill>
            </a:endParaRPr>
          </a:p>
        </p:txBody>
      </p:sp>
      <p:sp>
        <p:nvSpPr>
          <p:cNvPr id="55" name="TextBox 54"/>
          <p:cNvSpPr txBox="1"/>
          <p:nvPr/>
        </p:nvSpPr>
        <p:spPr>
          <a:xfrm>
            <a:off x="16036963"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20</a:t>
            </a:r>
            <a:endParaRPr lang="ru-RU" sz="8000" b="1" dirty="0">
              <a:solidFill>
                <a:schemeClr val="accent1">
                  <a:lumMod val="75000"/>
                </a:schemeClr>
              </a:solidFill>
            </a:endParaRPr>
          </a:p>
        </p:txBody>
      </p:sp>
      <p:sp>
        <p:nvSpPr>
          <p:cNvPr id="56" name="TextBox 55"/>
          <p:cNvSpPr txBox="1"/>
          <p:nvPr/>
        </p:nvSpPr>
        <p:spPr>
          <a:xfrm>
            <a:off x="20489695" y="10470814"/>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21</a:t>
            </a:r>
            <a:endParaRPr lang="ru-RU" sz="8000" b="1" dirty="0">
              <a:solidFill>
                <a:schemeClr val="accent1">
                  <a:lumMod val="75000"/>
                </a:schemeClr>
              </a:solidFill>
            </a:endParaRPr>
          </a:p>
        </p:txBody>
      </p:sp>
      <p:sp>
        <p:nvSpPr>
          <p:cNvPr id="57" name="TextBox 56"/>
          <p:cNvSpPr txBox="1"/>
          <p:nvPr/>
        </p:nvSpPr>
        <p:spPr>
          <a:xfrm>
            <a:off x="7573123" y="4960650"/>
            <a:ext cx="51442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8</a:t>
            </a:r>
            <a:endParaRPr lang="ru-RU" sz="8000" b="1" dirty="0">
              <a:solidFill>
                <a:schemeClr val="accent1">
                  <a:lumMod val="75000"/>
                </a:schemeClr>
              </a:solidFill>
            </a:endParaRPr>
          </a:p>
        </p:txBody>
      </p:sp>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5648384" y="11461586"/>
            <a:ext cx="813690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Электронная почта: </a:t>
            </a:r>
            <a:r>
              <a:rPr lang="en-US" sz="2800" dirty="0" smtClean="0">
                <a:latin typeface="PT Astra Sans" panose="020B0603020203020204" pitchFamily="34" charset="-52"/>
                <a:ea typeface="PT Astra Sans" panose="020B0603020203020204" pitchFamily="34" charset="-52"/>
              </a:rPr>
              <a:t>eschepokov@edu.hse.ru</a:t>
            </a:r>
            <a:endParaRPr sz="2800" dirty="0">
              <a:latin typeface="PT Astra Sans" panose="020B0603020203020204" pitchFamily="34" charset="-52"/>
              <a:ea typeface="PT Astra Sans" panose="020B0603020203020204" pitchFamily="34" charset="-52"/>
            </a:endParaRPr>
          </a:p>
        </p:txBody>
      </p:sp>
      <p:sp>
        <p:nvSpPr>
          <p:cNvPr id="101" name="www.text"/>
          <p:cNvSpPr txBox="1"/>
          <p:nvPr/>
        </p:nvSpPr>
        <p:spPr>
          <a:xfrm>
            <a:off x="2182888" y="11461586"/>
            <a:ext cx="345638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Автор: </a:t>
            </a:r>
            <a:r>
              <a:rPr lang="ru-RU" sz="2800" dirty="0" err="1" smtClean="0">
                <a:latin typeface="PT Astra Sans" panose="020B0603020203020204" pitchFamily="34" charset="-52"/>
                <a:ea typeface="PT Astra Sans" panose="020B0603020203020204" pitchFamily="34" charset="-52"/>
              </a:rPr>
              <a:t>Чепоков</a:t>
            </a:r>
            <a:r>
              <a:rPr lang="ru-RU" sz="2800" dirty="0" smtClean="0">
                <a:latin typeface="PT Astra Sans" panose="020B0603020203020204" pitchFamily="34" charset="-52"/>
                <a:ea typeface="PT Astra Sans" panose="020B0603020203020204" pitchFamily="34" charset="-52"/>
              </a:rPr>
              <a:t> Е.С.</a:t>
            </a:r>
            <a:endParaRPr sz="2800" dirty="0">
              <a:latin typeface="PT Astra Sans" panose="020B0603020203020204" pitchFamily="34" charset="-52"/>
              <a:ea typeface="PT Astra Sans" panose="020B0603020203020204" pitchFamily="34" charset="-52"/>
            </a:endParaRPr>
          </a:p>
        </p:txBody>
      </p:sp>
      <p:sp>
        <p:nvSpPr>
          <p:cNvPr id="102" name="Телефон.: +Х (ХХХ) ХХХ ХХХХ"/>
          <p:cNvSpPr txBox="1"/>
          <p:nvPr/>
        </p:nvSpPr>
        <p:spPr>
          <a:xfrm>
            <a:off x="9563708" y="11461586"/>
            <a:ext cx="525658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sz="2800" dirty="0" err="1">
                <a:latin typeface="PT Astra Sans" panose="020B0603020203020204" pitchFamily="34" charset="-52"/>
                <a:ea typeface="PT Astra Sans" panose="020B0603020203020204" pitchFamily="34" charset="-52"/>
              </a:rPr>
              <a:t>Телефон</a:t>
            </a:r>
            <a:r>
              <a:rPr sz="2800" dirty="0">
                <a:latin typeface="PT Astra Sans" panose="020B0603020203020204" pitchFamily="34" charset="-52"/>
                <a:ea typeface="PT Astra Sans" panose="020B0603020203020204" pitchFamily="34" charset="-52"/>
              </a:rPr>
              <a:t>.: </a:t>
            </a:r>
            <a:r>
              <a:rPr sz="2800" dirty="0" smtClean="0">
                <a:latin typeface="PT Astra Sans" panose="020B0603020203020204" pitchFamily="34" charset="-52"/>
                <a:ea typeface="PT Astra Sans" panose="020B0603020203020204" pitchFamily="34" charset="-52"/>
              </a:rPr>
              <a:t>+</a:t>
            </a:r>
            <a:r>
              <a:rPr lang="ru-RU" sz="2800" dirty="0" smtClean="0">
                <a:latin typeface="PT Astra Sans" panose="020B0603020203020204" pitchFamily="34" charset="-52"/>
                <a:ea typeface="PT Astra Sans" panose="020B0603020203020204" pitchFamily="34" charset="-52"/>
              </a:rPr>
              <a:t>7</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951</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95-94-666</a:t>
            </a:r>
            <a:r>
              <a:rPr sz="2800" dirty="0" smtClean="0">
                <a:latin typeface="PT Astra Sans" panose="020B0603020203020204" pitchFamily="34" charset="-52"/>
                <a:ea typeface="PT Astra Sans" panose="020B0603020203020204" pitchFamily="34" charset="-52"/>
              </a:rPr>
              <a:t> </a:t>
            </a:r>
            <a:endParaRPr sz="2800"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6834604" y="2321296"/>
            <a:ext cx="10714792"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Проблема </a:t>
            </a:r>
            <a:r>
              <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rPr>
              <a:t>курсовой </a:t>
            </a:r>
            <a:r>
              <a:rPr lang="ru-RU" sz="7000" b="1" cap="all" dirty="0" smtClean="0">
                <a:solidFill>
                  <a:srgbClr val="253957"/>
                </a:solidFill>
                <a:latin typeface="PT Astra Sans" panose="020B0603020203020204" pitchFamily="34" charset="-52"/>
                <a:ea typeface="PT Astra Sans" panose="020B0603020203020204" pitchFamily="34" charset="-52"/>
                <a:cs typeface="+mn-cs"/>
                <a:sym typeface="Arial Narrow"/>
              </a:rPr>
              <a:t>работы</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4098" name="Picture 2" descr="Глобальный обзор игровой индустрии: тренды, инсайты и прогнозы на 2021 год  | Исследования | Новости | AdIndex.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78" y="3968470"/>
            <a:ext cx="10853421" cy="6607021"/>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rotWithShape="1">
          <a:blip r:embed="rId5"/>
          <a:srcRect t="9877"/>
          <a:stretch/>
        </p:blipFill>
        <p:spPr>
          <a:xfrm>
            <a:off x="11362154" y="3502846"/>
            <a:ext cx="12076331" cy="7724420"/>
          </a:xfrm>
          <a:prstGeom prst="rect">
            <a:avLst/>
          </a:prstGeom>
        </p:spPr>
      </p:pic>
      <p:sp>
        <p:nvSpPr>
          <p:cNvPr id="22" name="Надпись 8"/>
          <p:cNvSpPr txBox="1"/>
          <p:nvPr/>
        </p:nvSpPr>
        <p:spPr>
          <a:xfrm>
            <a:off x="303178" y="10727290"/>
            <a:ext cx="10520670"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 – Рост рыночной стоимости игровой индустрии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3" name="Надпись 8"/>
          <p:cNvSpPr txBox="1"/>
          <p:nvPr/>
        </p:nvSpPr>
        <p:spPr>
          <a:xfrm>
            <a:off x="13053889" y="11234908"/>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 – Характеристика пользователей</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4" name="Прямоугольник 23"/>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5"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6" name="TextBox 25"/>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7" name="TextBox 26"/>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5634452" y="503708"/>
            <a:ext cx="12999406"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Цели и </a:t>
            </a:r>
            <a:r>
              <a:rPr lang="ru-RU" dirty="0" err="1" smtClean="0">
                <a:latin typeface="PT Astra Sans" panose="020B0603020203020204" pitchFamily="34" charset="-52"/>
                <a:ea typeface="PT Astra Sans" panose="020B0603020203020204" pitchFamily="34" charset="-52"/>
              </a:rPr>
              <a:t>задачИ</a:t>
            </a:r>
            <a:r>
              <a:rPr lang="ru-RU"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sp>
        <p:nvSpPr>
          <p:cNvPr id="81" name="Заголовок основного текста"/>
          <p:cNvSpPr txBox="1"/>
          <p:nvPr/>
        </p:nvSpPr>
        <p:spPr>
          <a:xfrm>
            <a:off x="1157735" y="4595311"/>
            <a:ext cx="6116168" cy="81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Задачи: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3" name="Заголовок основного текста"/>
          <p:cNvSpPr txBox="1"/>
          <p:nvPr/>
        </p:nvSpPr>
        <p:spPr>
          <a:xfrm>
            <a:off x="1160441" y="2255192"/>
            <a:ext cx="22263640" cy="2532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Предмет: </a:t>
            </a:r>
            <a:r>
              <a:rPr lang="ru-RU" b="0" dirty="0">
                <a:latin typeface="PT Astra Sans" panose="020B0603020203020204" pitchFamily="34" charset="-52"/>
                <a:ea typeface="PT Astra Sans" panose="020B0603020203020204" pitchFamily="34" charset="-52"/>
              </a:rPr>
              <a:t>разработка алгоритма многопользовательской игры</a:t>
            </a:r>
            <a:r>
              <a:rPr lang="ru-RU" b="0" dirty="0" smtClean="0">
                <a:latin typeface="PT Astra Sans" panose="020B0603020203020204" pitchFamily="34" charset="-52"/>
                <a:ea typeface="PT Astra Sans" panose="020B0603020203020204" pitchFamily="34" charset="-52"/>
              </a:rPr>
              <a:t>.</a:t>
            </a:r>
          </a:p>
          <a:p>
            <a:r>
              <a:rPr lang="ru-RU" dirty="0" smtClean="0">
                <a:latin typeface="PT Astra Sans" panose="020B0603020203020204" pitchFamily="34" charset="-52"/>
                <a:ea typeface="PT Astra Sans" panose="020B0603020203020204" pitchFamily="34" charset="-52"/>
              </a:rPr>
              <a:t>Объект: </a:t>
            </a:r>
            <a:r>
              <a:rPr lang="ru-RU" b="0" dirty="0" smtClean="0">
                <a:latin typeface="PT Astra Sans" panose="020B0603020203020204" pitchFamily="34" charset="-52"/>
                <a:ea typeface="PT Astra Sans" panose="020B0603020203020204" pitchFamily="34" charset="-52"/>
              </a:rPr>
              <a:t>компьютерные игры в жанре «RPG»</a:t>
            </a:r>
          </a:p>
          <a:p>
            <a:r>
              <a:rPr lang="ru-RU" dirty="0" smtClean="0">
                <a:latin typeface="PT Astra Sans" panose="020B0603020203020204" pitchFamily="34" charset="-52"/>
                <a:ea typeface="PT Astra Sans" panose="020B0603020203020204" pitchFamily="34" charset="-52"/>
              </a:rPr>
              <a:t>Цель: </a:t>
            </a:r>
            <a:r>
              <a:rPr lang="ru-RU" b="0" dirty="0" smtClean="0">
                <a:latin typeface="PT Astra Sans" panose="020B0603020203020204" pitchFamily="34" charset="-52"/>
                <a:ea typeface="PT Astra Sans" panose="020B0603020203020204" pitchFamily="34" charset="-52"/>
                <a:sym typeface="Helvetica Light"/>
              </a:rPr>
              <a:t>разработка компьютерной игры в жанре «RPG» с наличием многопользовательской игры.</a:t>
            </a:r>
            <a:endParaRPr lang="ru-RU" b="0" dirty="0">
              <a:latin typeface="PT Astra Sans" panose="020B0603020203020204" pitchFamily="34" charset="-52"/>
              <a:ea typeface="PT Astra Sans" panose="020B0603020203020204" pitchFamily="34" charset="-52"/>
              <a:sym typeface="Helvetica Ligh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216819"/>
            <a:ext cx="22558682" cy="7487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742950" indent="-742950" algn="l">
              <a:buFont typeface="+mj-lt"/>
              <a:buAutoNum type="arabicPeriod"/>
            </a:pPr>
            <a:r>
              <a:rPr lang="ru-RU" sz="4000" dirty="0">
                <a:solidFill>
                  <a:srgbClr val="253957"/>
                </a:solidFill>
                <a:latin typeface="PT Astra Sans" panose="020B0603020203020204" pitchFamily="34" charset="-52"/>
                <a:ea typeface="PT Astra Sans" panose="020B0603020203020204" pitchFamily="34" charset="-52"/>
                <a:cs typeface="+mn-cs"/>
              </a:rPr>
              <a:t>Провести анализ действующих алгоритмов.</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Проанализировать</a:t>
            </a:r>
            <a:r>
              <a:rPr lang="ru-RU" sz="4000" dirty="0">
                <a:solidFill>
                  <a:srgbClr val="253957"/>
                </a:solidFill>
                <a:latin typeface="PT Astra Sans" panose="020B0603020203020204" pitchFamily="34" charset="-52"/>
                <a:ea typeface="PT Astra Sans" panose="020B0603020203020204" pitchFamily="34" charset="-52"/>
                <a:cs typeface="+mn-cs"/>
              </a:rPr>
              <a:t>, сравнить и выбрать визуализатор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Изучить </a:t>
            </a:r>
            <a:r>
              <a:rPr lang="ru-RU" sz="4000" dirty="0">
                <a:solidFill>
                  <a:srgbClr val="253957"/>
                </a:solidFill>
                <a:latin typeface="PT Astra Sans" panose="020B0603020203020204" pitchFamily="34" charset="-52"/>
                <a:ea typeface="PT Astra Sans" panose="020B0603020203020204" pitchFamily="34" charset="-52"/>
                <a:cs typeface="+mn-cs"/>
              </a:rPr>
              <a:t>способы разработки многопользовательских игр.</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алгоритм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интерфейс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опрос и проанализировать ответы по поводу интерфейса, внести изменения.</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код программы и предварительный интерфейс.</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проект с использованием алгоритма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Написать </a:t>
            </a:r>
            <a:r>
              <a:rPr lang="ru-RU" sz="4000" dirty="0">
                <a:solidFill>
                  <a:srgbClr val="253957"/>
                </a:solidFill>
                <a:latin typeface="PT Astra Sans" panose="020B0603020203020204" pitchFamily="34" charset="-52"/>
                <a:ea typeface="PT Astra Sans" panose="020B0603020203020204" pitchFamily="34" charset="-52"/>
                <a:cs typeface="+mn-cs"/>
              </a:rPr>
              <a:t>пользовательскую документацию для программы.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тестирование, для выявления недочетов и сбора критики </a:t>
            </a:r>
            <a:r>
              <a:rPr lang="ru-RU" sz="4000" dirty="0" err="1">
                <a:solidFill>
                  <a:srgbClr val="253957"/>
                </a:solidFill>
                <a:latin typeface="PT Astra Sans" panose="020B0603020203020204" pitchFamily="34" charset="-52"/>
                <a:ea typeface="PT Astra Sans" panose="020B0603020203020204" pitchFamily="34" charset="-52"/>
                <a:cs typeface="+mn-cs"/>
              </a:rPr>
              <a:t>тестировщиков</a:t>
            </a:r>
            <a:r>
              <a:rPr lang="ru-RU" sz="4000" dirty="0">
                <a:solidFill>
                  <a:srgbClr val="253957"/>
                </a:solidFill>
                <a:latin typeface="PT Astra Sans" panose="020B0603020203020204" pitchFamily="34" charset="-52"/>
                <a:ea typeface="PT Astra Sans" panose="020B0603020203020204" pitchFamily="34" charset="-52"/>
                <a:cs typeface="+mn-cs"/>
              </a:rPr>
              <a:t>.</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Внести </a:t>
            </a:r>
            <a:r>
              <a:rPr lang="ru-RU" sz="4000" dirty="0">
                <a:solidFill>
                  <a:srgbClr val="253957"/>
                </a:solidFill>
                <a:latin typeface="PT Astra Sans" panose="020B0603020203020204" pitchFamily="34" charset="-52"/>
                <a:ea typeface="PT Astra Sans" panose="020B0603020203020204" pitchFamily="34" charset="-52"/>
                <a:cs typeface="+mn-cs"/>
              </a:rPr>
              <a:t>изменения на основании выявленных недочетов на этапе тестирования.</a:t>
            </a:r>
          </a:p>
          <a:p>
            <a:r>
              <a:rPr lang="ru-RU" sz="3600" dirty="0"/>
              <a:t/>
            </a:r>
            <a:br>
              <a:rPr lang="ru-RU" sz="3600" dirty="0"/>
            </a:br>
            <a:endParaRPr sz="3600" dirty="0">
              <a:solidFill>
                <a:srgbClr val="253957"/>
              </a:solidFill>
              <a:latin typeface="PT Astra Sans" panose="020B0603020203020204" pitchFamily="34" charset="-52"/>
              <a:ea typeface="PT Astra Sans" panose="020B0603020203020204" pitchFamily="34" charset="-52"/>
              <a:cs typeface="+mn-cs"/>
            </a:endParaRPr>
          </a:p>
        </p:txBody>
      </p:sp>
      <p:sp>
        <p:nvSpPr>
          <p:cNvPr id="30" name="Прямоугольник 2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2" name="TextBox 3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3" name="TextBox 3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4809388" y="524629"/>
            <a:ext cx="14578762"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Анализ предметной области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6" name="Рисунок 25" descr="0verkill / Тщательно продуманный, кровавый, текстовой платформер"/>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1942" y="2302001"/>
            <a:ext cx="7773318" cy="4661854"/>
          </a:xfrm>
          <a:prstGeom prst="rect">
            <a:avLst/>
          </a:prstGeom>
          <a:noFill/>
          <a:ln>
            <a:noFill/>
          </a:ln>
        </p:spPr>
      </p:pic>
      <p:pic>
        <p:nvPicPr>
          <p:cNvPr id="27" name="Рисунок 26" descr="Как рисовать 2D графику красиво. Основы крутого гейм арта – CoreMissio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2120" y="2298553"/>
            <a:ext cx="7761376" cy="4655153"/>
          </a:xfrm>
          <a:prstGeom prst="rect">
            <a:avLst/>
          </a:prstGeom>
          <a:noFill/>
          <a:ln>
            <a:noFill/>
          </a:ln>
        </p:spPr>
      </p:pic>
      <p:pic>
        <p:nvPicPr>
          <p:cNvPr id="28" name="Рисунок 27" descr="C:\Users\Bloodies\Downloads\pngwing.com (4).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1941" y="7364241"/>
            <a:ext cx="7773318" cy="4818914"/>
          </a:xfrm>
          <a:prstGeom prst="rect">
            <a:avLst/>
          </a:prstGeom>
          <a:noFill/>
          <a:ln>
            <a:noFill/>
          </a:ln>
        </p:spPr>
      </p:pic>
      <p:pic>
        <p:nvPicPr>
          <p:cNvPr id="29" name="Рисунок 28" descr="Activemarker2.PNG"/>
          <p:cNvPicPr/>
          <p:nvPr/>
        </p:nvPicPr>
        <p:blipFill>
          <a:blip r:embed="rId7">
            <a:extLst>
              <a:ext uri="{28A0092B-C50C-407E-A947-70E740481C1C}">
                <a14:useLocalDpi xmlns:a14="http://schemas.microsoft.com/office/drawing/2010/main" val="0"/>
              </a:ext>
            </a:extLst>
          </a:blip>
          <a:srcRect/>
          <a:stretch>
            <a:fillRect/>
          </a:stretch>
        </p:blipFill>
        <p:spPr bwMode="auto">
          <a:xfrm>
            <a:off x="13238976" y="7560044"/>
            <a:ext cx="7794520" cy="4641553"/>
          </a:xfrm>
          <a:prstGeom prst="rect">
            <a:avLst/>
          </a:prstGeom>
          <a:noFill/>
          <a:ln>
            <a:noFill/>
          </a:ln>
        </p:spPr>
      </p:pic>
      <p:sp>
        <p:nvSpPr>
          <p:cNvPr id="30" name="Надпись 8"/>
          <p:cNvSpPr txBox="1"/>
          <p:nvPr/>
        </p:nvSpPr>
        <p:spPr>
          <a:xfrm>
            <a:off x="2792171" y="7037249"/>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3 – Пример текстовой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2" name="Надпись 8"/>
          <p:cNvSpPr txBox="1"/>
          <p:nvPr/>
        </p:nvSpPr>
        <p:spPr>
          <a:xfrm>
            <a:off x="12806378" y="692640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4 – Пример двухмерной графики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33" name="Надпись 8"/>
          <p:cNvSpPr txBox="1"/>
          <p:nvPr/>
        </p:nvSpPr>
        <p:spPr>
          <a:xfrm>
            <a:off x="12823400" y="12194677"/>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6 – Пример трехмерной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4" name="Надпись 8"/>
          <p:cNvSpPr txBox="1"/>
          <p:nvPr/>
        </p:nvSpPr>
        <p:spPr>
          <a:xfrm>
            <a:off x="2932190" y="1210779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5 – Пример </a:t>
            </a:r>
            <a:r>
              <a:rPr lang="ru-RU" sz="2800" b="1" i="1" dirty="0">
                <a:solidFill>
                  <a:srgbClr val="253957"/>
                </a:solidFill>
                <a:latin typeface="PT Astra Sans" panose="020B0603020203020204" pitchFamily="34" charset="-52"/>
                <a:ea typeface="PT Astra Sans" panose="020B0603020203020204" pitchFamily="34" charset="-52"/>
                <a:cs typeface="+mn-cs"/>
              </a:rPr>
              <a:t>изометрической графики</a:t>
            </a:r>
          </a:p>
        </p:txBody>
      </p:sp>
      <p:sp>
        <p:nvSpPr>
          <p:cNvPr id="35" name="Прямоугольник 3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6"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7" name="TextBox 3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8" name="TextBox 3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8"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394857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Enter the </a:t>
            </a:r>
            <a:r>
              <a:rPr lang="en-US" sz="4800" b="1" dirty="0" err="1" smtClean="0">
                <a:solidFill>
                  <a:srgbClr val="253957"/>
                </a:solidFill>
                <a:latin typeface="PT Astra Sans" panose="020B0603020203020204" pitchFamily="34" charset="-52"/>
                <a:ea typeface="PT Astra Sans" panose="020B0603020203020204" pitchFamily="34" charset="-52"/>
                <a:cs typeface="+mn-cs"/>
              </a:rPr>
              <a:t>Gungeon</a:t>
            </a:r>
            <a:endParaRPr lang="en-US" sz="4800" b="1" dirty="0" smtClean="0">
              <a:solidFill>
                <a:srgbClr val="253957"/>
              </a:solidFill>
              <a:latin typeface="PT Astra Sans" panose="020B0603020203020204" pitchFamily="34" charset="-52"/>
              <a:ea typeface="PT Astra Sans" panose="020B0603020203020204" pitchFamily="34" charset="-52"/>
              <a:cs typeface="+mn-cs"/>
            </a:endParaRPr>
          </a:p>
          <a:p>
            <a:pPr algn="l"/>
            <a:endParaRPr lang="ru-RU"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Интерфейс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Игровой процесс</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pic>
        <p:nvPicPr>
          <p:cNvPr id="26" name="Рисунок 25" descr="https://cdn.cloudflare.steamstatic.com/steam/apps/311690/ss_4ffa6179076975f7a50ab72a6af52a1d817a4926.600x338.jpg?t=1598923827"/>
          <p:cNvPicPr/>
          <p:nvPr/>
        </p:nvPicPr>
        <p:blipFill>
          <a:blip r:embed="rId4">
            <a:extLst>
              <a:ext uri="{28A0092B-C50C-407E-A947-70E740481C1C}">
                <a14:useLocalDpi xmlns:a14="http://schemas.microsoft.com/office/drawing/2010/main" val="0"/>
              </a:ext>
            </a:extLst>
          </a:blip>
          <a:srcRect/>
          <a:stretch>
            <a:fillRect/>
          </a:stretch>
        </p:blipFill>
        <p:spPr bwMode="auto">
          <a:xfrm>
            <a:off x="12840072" y="4145381"/>
            <a:ext cx="10068874" cy="5655250"/>
          </a:xfrm>
          <a:prstGeom prst="rect">
            <a:avLst/>
          </a:prstGeom>
          <a:noFill/>
          <a:ln>
            <a:noFill/>
          </a:ln>
        </p:spPr>
      </p:pic>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7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Enter the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8" name="Прямоугольник 2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9"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0" name="TextBox 2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1" name="TextBox 3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Darkest </a:t>
            </a:r>
            <a:r>
              <a:rPr lang="en-US" sz="4800" b="1" dirty="0" smtClean="0">
                <a:solidFill>
                  <a:srgbClr val="253957"/>
                </a:solidFill>
                <a:latin typeface="PT Astra Sans" panose="020B0603020203020204" pitchFamily="34" charset="-52"/>
                <a:ea typeface="PT Astra Sans" panose="020B0603020203020204" pitchFamily="34" charset="-52"/>
                <a:cs typeface="+mn-cs"/>
              </a:rPr>
              <a:t>Dungeon</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Стилистика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Полное соответствие жанру РПГ</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Малая вариативность игрового процесса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8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Darkest Dungeon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https://upload.wikimedia.org/wikipedia/ru/b/b0/Darkest_Dungeon_gameplay.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63835" y="3816383"/>
            <a:ext cx="10488641" cy="5898267"/>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7402089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World of </a:t>
            </a:r>
            <a:r>
              <a:rPr lang="en-US" sz="4800" b="1" dirty="0" smtClean="0">
                <a:solidFill>
                  <a:srgbClr val="253957"/>
                </a:solidFill>
                <a:latin typeface="PT Astra Sans" panose="020B0603020203020204" pitchFamily="34" charset="-52"/>
                <a:ea typeface="PT Astra Sans" panose="020B0603020203020204" pitchFamily="34" charset="-52"/>
                <a:cs typeface="+mn-cs"/>
              </a:rPr>
              <a:t>Warcraft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движок компании </a:t>
            </a:r>
            <a:r>
              <a:rPr lang="en-US" sz="3600" b="1" dirty="0" smtClean="0">
                <a:solidFill>
                  <a:srgbClr val="253957"/>
                </a:solidFill>
                <a:latin typeface="PT Astra Sans" panose="020B0603020203020204" pitchFamily="34" charset="-52"/>
                <a:ea typeface="PT Astra Sans" panose="020B0603020203020204" pitchFamily="34" charset="-52"/>
                <a:cs typeface="+mn-cs"/>
              </a:rPr>
              <a:t>Blizzard</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Многопользовательская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Обширная персонализация</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Большое количество игрового контента</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Условно 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Требовательность к устройству</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9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World of Warcraft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Приключение начинается заново - World of Warcraft® Classic теперь жив  »Давайте поговорим о видеоиграх"/>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1087" y="4335235"/>
            <a:ext cx="9726843" cy="5467993"/>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14140490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107971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err="1">
                <a:solidFill>
                  <a:srgbClr val="253957"/>
                </a:solidFill>
                <a:latin typeface="PT Astra Sans" panose="020B0603020203020204" pitchFamily="34" charset="-52"/>
                <a:ea typeface="PT Astra Sans" panose="020B0603020203020204" pitchFamily="34" charset="-52"/>
                <a:cs typeface="+mn-cs"/>
              </a:rPr>
              <a:t>Genshin</a:t>
            </a:r>
            <a:r>
              <a:rPr lang="en-US" sz="4800" b="1" dirty="0">
                <a:solidFill>
                  <a:srgbClr val="253957"/>
                </a:solidFill>
                <a:latin typeface="PT Astra Sans" panose="020B0603020203020204" pitchFamily="34" charset="-52"/>
                <a:ea typeface="PT Astra Sans" panose="020B0603020203020204" pitchFamily="34" charset="-52"/>
                <a:cs typeface="+mn-cs"/>
              </a:rPr>
              <a:t> </a:t>
            </a:r>
            <a:r>
              <a:rPr lang="en-US" sz="4800" b="1" dirty="0" smtClean="0">
                <a:solidFill>
                  <a:srgbClr val="253957"/>
                </a:solidFill>
                <a:latin typeface="PT Astra Sans" panose="020B0603020203020204" pitchFamily="34" charset="-52"/>
                <a:ea typeface="PT Astra Sans" panose="020B0603020203020204" pitchFamily="34" charset="-52"/>
                <a:cs typeface="+mn-cs"/>
              </a:rPr>
              <a:t>Impact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Кроссплатформенность</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Нетребовательна к устройству</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Урезанная возможность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 персонажа</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10 – Интерфейс игры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Genshin</a:t>
            </a:r>
            <a:r>
              <a:rPr lang="en-US" sz="2800" b="1" i="1" dirty="0" smtClean="0">
                <a:solidFill>
                  <a:srgbClr val="253957"/>
                </a:solidFill>
                <a:latin typeface="PT Astra Sans" panose="020B0603020203020204" pitchFamily="34" charset="-52"/>
                <a:ea typeface="PT Astra Sans" panose="020B0603020203020204" pitchFamily="34" charset="-52"/>
                <a:cs typeface="+mn-cs"/>
              </a:rPr>
              <a:t> Impact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Genshin Impact на Android и IOS - информация по игре, дата выхода | AppTim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0136" y="4048640"/>
            <a:ext cx="10227657" cy="5751570"/>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70209697"/>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2544</Words>
  <Application>Microsoft Office PowerPoint</Application>
  <PresentationFormat>Произвольный</PresentationFormat>
  <Paragraphs>523</Paragraphs>
  <Slides>23</Slides>
  <Notes>21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23</vt:i4>
      </vt:variant>
    </vt:vector>
  </HeadingPairs>
  <TitlesOfParts>
    <vt:vector size="32"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60</cp:revision>
  <dcterms:modified xsi:type="dcterms:W3CDTF">2021-03-31T20:23:17Z</dcterms:modified>
</cp:coreProperties>
</file>